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4"/>
  </p:sldMasterIdLst>
  <p:notesMasterIdLst>
    <p:notesMasterId r:id="rId29"/>
  </p:notesMasterIdLst>
  <p:sldIdLst>
    <p:sldId id="274" r:id="rId5"/>
    <p:sldId id="293" r:id="rId6"/>
    <p:sldId id="276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11" r:id="rId15"/>
    <p:sldId id="301" r:id="rId16"/>
    <p:sldId id="302" r:id="rId17"/>
    <p:sldId id="303" r:id="rId18"/>
    <p:sldId id="304" r:id="rId19"/>
    <p:sldId id="305" r:id="rId20"/>
    <p:sldId id="312" r:id="rId21"/>
    <p:sldId id="310" r:id="rId22"/>
    <p:sldId id="313" r:id="rId23"/>
    <p:sldId id="308" r:id="rId24"/>
    <p:sldId id="309" r:id="rId25"/>
    <p:sldId id="307" r:id="rId26"/>
    <p:sldId id="292" r:id="rId27"/>
    <p:sldId id="314" r:id="rId28"/>
  </p:sldIdLst>
  <p:sldSz cx="9144000" cy="5143500" type="screen16x9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DB5"/>
    <a:srgbClr val="DCDDE0"/>
    <a:srgbClr val="6E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A0DA7-491C-40FD-A95B-BFCDCE7EF191}" v="423" dt="2023-05-31T10:47:44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482" autoAdjust="0"/>
  </p:normalViewPr>
  <p:slideViewPr>
    <p:cSldViewPr snapToGrid="0">
      <p:cViewPr varScale="1">
        <p:scale>
          <a:sx n="136" d="100"/>
          <a:sy n="136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68AE-243F-4DD5-B21D-BCFBD5F85C0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EF5C-7074-497A-AA84-BAB59F8286E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0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Usually, IO-Link Safety will be a companion technology to upper level safety systems such as safety fieldbuses. </a:t>
            </a:r>
          </a:p>
          <a:p>
            <a:r>
              <a:rPr lang="de-DE" dirty="0"/>
              <a:t>The safety communications of such fieldbuses is standardized within IEC 61784-3 series as FSCPs.</a:t>
            </a:r>
            <a:endParaRPr lang="en-US" dirty="0"/>
          </a:p>
          <a:p>
            <a:r>
              <a:rPr lang="de-DE" dirty="0"/>
              <a:t>FSCP1: FF-SIS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Foundation Fieldbus Safety Instrumented Systems</a:t>
            </a:r>
          </a:p>
          <a:p>
            <a:r>
              <a:rPr lang="de-DE" dirty="0"/>
              <a:t>FSCP2: CIP Safety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Ethernet IP (ODVA)</a:t>
            </a:r>
          </a:p>
          <a:p>
            <a:r>
              <a:rPr lang="de-DE" dirty="0"/>
              <a:t>FSCP3: PROFIsafe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PROFINET, PROFIBUS (PNO)</a:t>
            </a:r>
          </a:p>
          <a:p>
            <a:r>
              <a:rPr lang="de-DE" dirty="0"/>
              <a:t>FSCP6: Interbus Safety</a:t>
            </a:r>
          </a:p>
          <a:p>
            <a:r>
              <a:rPr lang="de-DE" dirty="0"/>
              <a:t>FSCP8: CC-Link Safety</a:t>
            </a:r>
          </a:p>
          <a:p>
            <a:r>
              <a:rPr lang="de-DE" dirty="0"/>
              <a:t>FSCP12: Functional Safety over EtherCat (FSoE)</a:t>
            </a:r>
          </a:p>
          <a:p>
            <a:r>
              <a:rPr lang="de-DE" dirty="0"/>
              <a:t>FSCP13: Powerlink Safety</a:t>
            </a:r>
          </a:p>
          <a:p>
            <a:r>
              <a:rPr lang="de-DE" dirty="0"/>
              <a:t>FSCP14: EPA Safety</a:t>
            </a:r>
          </a:p>
          <a:p>
            <a:r>
              <a:rPr lang="de-DE" dirty="0"/>
              <a:t>FSCP17: RAPInet Safety</a:t>
            </a:r>
          </a:p>
          <a:p>
            <a:r>
              <a:rPr lang="de-DE" dirty="0"/>
              <a:t>FSCP18: SafetyNet_p</a:t>
            </a:r>
          </a:p>
          <a:p>
            <a:r>
              <a:rPr lang="de-DE" dirty="0"/>
              <a:t>NonIEC A: AS-i Safety at Work</a:t>
            </a:r>
          </a:p>
          <a:p>
            <a:r>
              <a:rPr lang="de-DE" dirty="0"/>
              <a:t>NonIEC C: CANopen Safety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0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 supply and signal options: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Port Class A with Power 1 (maximum of 1000 mA @ IO-Link Safety!)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Port Class B with extra Power 2, depending on type of connector ≥ 3,5 A and wire gauges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Power 1 electrically isolated from Power 2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Port Class B shall be marked since pin layout is not compatible with Class A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94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e-DE" dirty="0"/>
              <a:t>Power and signals compliant with IEC 61131-2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Dual mode standard Devices: SIO (Standard Input Output) or IO-Link Communication (migration strategy)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SIO means traditional "switching signals"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IOL communication means "coded switching signals"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Three transmission rates: COM1 = 4,8; COM2 = 38,4; COM3 = 230,4 kbit/s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Pin layout corresponds to IEC 60947-5-2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7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e-DE" dirty="0"/>
              <a:t>Same as SIO and IO-Link communication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Pin layout corresponds to AIDA position paper 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Safety: Dual mode  FS-Devices: OSSDe (default) or IO-Link Safety communication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"e" stands for equivalent switching redundant signals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/>
              <a:t>FS-Device output sends and reads back short test pulses for error detection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IO-Link Safety uses  the I/Q signal line (Pin 2) for </a:t>
            </a:r>
            <a:r>
              <a:rPr lang="en-US" dirty="0" err="1"/>
              <a:t>OSSDe</a:t>
            </a:r>
            <a:r>
              <a:rPr lang="en-US" dirty="0"/>
              <a:t> operation (OSSD2e)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German Car Manufacturers Association (AIDA) requires the same pin layout as IO-Link Safety.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02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Safety integration is a linear extension of the fieldbus integration. Usually, there exist development kits for particular FSCPs such as PROFIsafe.</a:t>
            </a:r>
          </a:p>
          <a:p>
            <a:r>
              <a:rPr lang="de-DE" dirty="0"/>
              <a:t>In case of SIL3 applications, these development kits recommend redundant microcontrollers to carry the FSCP protocol firmware.</a:t>
            </a:r>
          </a:p>
          <a:p>
            <a:r>
              <a:rPr lang="de-DE" dirty="0"/>
              <a:t>IO-Link Safety fits well into this approach since it can be implemented totally hardware independent. </a:t>
            </a:r>
          </a:p>
          <a:p>
            <a:r>
              <a:rPr lang="de-DE" dirty="0"/>
              <a:t>This figure shows also the "black channel" character of the FS-Master. The core part is a standard non-safety IO-Link Master with two modifications:</a:t>
            </a:r>
          </a:p>
          <a:p>
            <a:pPr marL="228600" indent="-228600">
              <a:buAutoNum type="arabicPeriod"/>
            </a:pPr>
            <a:r>
              <a:rPr lang="de-DE" dirty="0"/>
              <a:t>An FS-Master Port is able to sense the "READY" pulse of an FS-Device</a:t>
            </a:r>
          </a:p>
          <a:p>
            <a:pPr marL="228600" indent="-228600">
              <a:buAutoNum type="arabicPeriod"/>
            </a:pPr>
            <a:r>
              <a:rPr lang="de-DE" dirty="0"/>
              <a:t>An FS-Master is able to split the SPDU (safety protocol data unit) from the entire IO-Link message. In contrast, an FS-Master is able to compose an entire IO-Link message out of an SPDU and a non-safety data part.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04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Effect here is the same as with standard IO-Link. Instead of several different modules within a remote I/O such as FS-DI, FS-DO, FS-AI, and FS-AO, the user can focus on one FS-Master and save space, invest, and spares inventory . </a:t>
            </a:r>
          </a:p>
          <a:p>
            <a:r>
              <a:rPr lang="de-DE" dirty="0"/>
              <a:t>Long lasting discussions for product managers about the number of channel types (how many FS-DI? FS-DO? FS-AI? Etc.) in compact devices can be alleviated </a:t>
            </a:r>
            <a:r>
              <a:rPr lang="de-DE" dirty="0">
                <a:sym typeface="Wingdings" panose="05000000000000000000" pitchFamily="2" charset="2"/>
              </a:rPr>
              <a:t> Just use a compact FS-Master with uniform Ports instead. They universally can be used for non-safety operation (DI, DO, COM) or safety operation (OSSDe, Safety COM). </a:t>
            </a:r>
            <a:endParaRPr lang="de-DE" dirty="0"/>
          </a:p>
          <a:p>
            <a:r>
              <a:rPr lang="de-DE" dirty="0"/>
              <a:t>Various different module interface technologies (OSSD, 0 to 10 V, 4 to 20 mA, etc.) become more and more obsolete.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4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6EF5C-7074-497A-AA84-BAB59F8286E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8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0825" y="3308400"/>
            <a:ext cx="6614795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1" name="PI-Netz" descr="Netz_PPT_012021.jpg">
            <a:extLst>
              <a:ext uri="{FF2B5EF4-FFF2-40B4-BE49-F238E27FC236}">
                <a16:creationId xmlns:a16="http://schemas.microsoft.com/office/drawing/2014/main" id="{A21BEB26-5B7D-4856-899A-08579C82D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6012" y="0"/>
            <a:ext cx="2957024" cy="376782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hteck">
            <a:extLst>
              <a:ext uri="{FF2B5EF4-FFF2-40B4-BE49-F238E27FC236}">
                <a16:creationId xmlns:a16="http://schemas.microsoft.com/office/drawing/2014/main" id="{9A0BAB76-43BA-443B-B80C-F0697E4227AA}"/>
              </a:ext>
            </a:extLst>
          </p:cNvPr>
          <p:cNvSpPr/>
          <p:nvPr userDrawn="1"/>
        </p:nvSpPr>
        <p:spPr>
          <a:xfrm>
            <a:off x="207" y="1042121"/>
            <a:ext cx="6865414" cy="2243720"/>
          </a:xfrm>
          <a:prstGeom prst="rect">
            <a:avLst/>
          </a:prstGeom>
          <a:solidFill>
            <a:srgbClr val="DCDDE0"/>
          </a:solidFill>
          <a:ln w="12700">
            <a:solidFill>
              <a:srgbClr val="DCDDE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FDI">
            <a:extLst>
              <a:ext uri="{FF2B5EF4-FFF2-40B4-BE49-F238E27FC236}">
                <a16:creationId xmlns:a16="http://schemas.microsoft.com/office/drawing/2014/main" id="{E10CAE8E-322B-400C-9256-3495915392BD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8264612" y="4390756"/>
            <a:ext cx="635901" cy="3306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omlox">
            <a:extLst>
              <a:ext uri="{FF2B5EF4-FFF2-40B4-BE49-F238E27FC236}">
                <a16:creationId xmlns:a16="http://schemas.microsoft.com/office/drawing/2014/main" id="{37F0AB9E-9AA2-4EB9-9850-BE946163D410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6986161" y="4460690"/>
            <a:ext cx="938300" cy="1908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91" t="-210126" r="-5295" b="-220424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7" name="IO-Link">
            <a:extLst>
              <a:ext uri="{FF2B5EF4-FFF2-40B4-BE49-F238E27FC236}">
                <a16:creationId xmlns:a16="http://schemas.microsoft.com/office/drawing/2014/main" id="{90F65781-4686-479D-BF2D-479F615AC8C5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675969" y="4462490"/>
            <a:ext cx="970038" cy="187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8" name="PROFIprocess">
            <a:extLst>
              <a:ext uri="{FF2B5EF4-FFF2-40B4-BE49-F238E27FC236}">
                <a16:creationId xmlns:a16="http://schemas.microsoft.com/office/drawing/2014/main" id="{57A4ED47-85C1-4F5F-BDD2-388E4E93ABD2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4932616" y="4383290"/>
            <a:ext cx="403200" cy="3456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FD1D8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9" name="PROFIdrive">
            <a:extLst>
              <a:ext uri="{FF2B5EF4-FFF2-40B4-BE49-F238E27FC236}">
                <a16:creationId xmlns:a16="http://schemas.microsoft.com/office/drawing/2014/main" id="{EBA9FFA1-05C3-4AAC-947D-96045F426C41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4192463" y="4383290"/>
            <a:ext cx="399999" cy="3456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2341" t="-52212" r="-11981" b="-52244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FD1D8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0" name="PROFIenergy">
            <a:extLst>
              <a:ext uri="{FF2B5EF4-FFF2-40B4-BE49-F238E27FC236}">
                <a16:creationId xmlns:a16="http://schemas.microsoft.com/office/drawing/2014/main" id="{57492C17-1B75-4A65-8FBC-0707E69B1877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3455686" y="4383290"/>
            <a:ext cx="396623" cy="3456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2481" t="-51397" r="-12252" b="-51136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FD1D8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1" name="PROFIsafe">
            <a:extLst>
              <a:ext uri="{FF2B5EF4-FFF2-40B4-BE49-F238E27FC236}">
                <a16:creationId xmlns:a16="http://schemas.microsoft.com/office/drawing/2014/main" id="{C88E10AE-5C7E-42FC-9A0A-B40CE903E19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714616" y="4383290"/>
            <a:ext cx="400916" cy="3456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2143" t="-51930" r="-12121" b="-52028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FD1D8"/>
                </a:solidFill>
              </a:defRPr>
            </a:lvl1pPr>
          </a:lstStyle>
          <a:p>
            <a:pPr lvl="0"/>
            <a:r>
              <a:rPr lang="de-DE" dirty="0"/>
              <a:t>0,96</a:t>
            </a:r>
          </a:p>
          <a:p>
            <a:pPr lvl="0"/>
            <a:endParaRPr lang="de-DE" dirty="0"/>
          </a:p>
        </p:txBody>
      </p:sp>
      <p:sp>
        <p:nvSpPr>
          <p:cNvPr id="32" name="PROFIBUS">
            <a:extLst>
              <a:ext uri="{FF2B5EF4-FFF2-40B4-BE49-F238E27FC236}">
                <a16:creationId xmlns:a16="http://schemas.microsoft.com/office/drawing/2014/main" id="{BB592532-9429-46F8-80F1-DB38B784F87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485249" y="4379690"/>
            <a:ext cx="889213" cy="35280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3" name="PROFINET">
            <a:extLst>
              <a:ext uri="{FF2B5EF4-FFF2-40B4-BE49-F238E27FC236}">
                <a16:creationId xmlns:a16="http://schemas.microsoft.com/office/drawing/2014/main" id="{0236ABFF-41C8-4921-8A3E-7A66773F9100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254579" y="4379690"/>
            <a:ext cx="890516" cy="35280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FCB4255-A412-4583-A817-682FA08A9C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" y="147144"/>
            <a:ext cx="1219263" cy="5207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5" y="1280215"/>
            <a:ext cx="6395182" cy="18072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136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275406" y="3779520"/>
            <a:ext cx="3117207" cy="838200"/>
          </a:xfrm>
          <a:prstGeom prst="homePlat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Lessons learned: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51388" y="3779520"/>
            <a:ext cx="3117207" cy="8382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  <a:lvl4pPr>
              <a:defRPr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7802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51387" y="3779520"/>
            <a:ext cx="3985200" cy="952818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47" name="Textplatzhalter 46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07044" y="3779520"/>
            <a:ext cx="3985569" cy="95281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171450" indent="-171450"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de-DE" dirty="0"/>
            </a:lvl2pPr>
          </a:lstStyle>
          <a:p>
            <a:pPr marL="171450" lvl="0" indent="-171450">
              <a:spcBef>
                <a:spcPts val="0"/>
              </a:spcBef>
              <a:spcAft>
                <a:spcPts val="600"/>
              </a:spcAft>
            </a:pPr>
            <a:r>
              <a:rPr lang="en-US" noProof="0" dirty="0"/>
              <a:t>Click to add 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23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essons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275406" y="3779520"/>
            <a:ext cx="6593189" cy="8382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914400"/>
            <a:ext cx="8640000" cy="2606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677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 hasCustomPrompt="1"/>
          </p:nvPr>
        </p:nvSpPr>
        <p:spPr>
          <a:xfrm>
            <a:off x="250825" y="915989"/>
            <a:ext cx="8640763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Click to add table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83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250825" y="915989"/>
            <a:ext cx="8642350" cy="381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Click to add chart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76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slide_Industrie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intergrund">
            <a:extLst>
              <a:ext uri="{FF2B5EF4-FFF2-40B4-BE49-F238E27FC236}">
                <a16:creationId xmlns:a16="http://schemas.microsoft.com/office/drawing/2014/main" id="{1F842885-F96D-4D24-86AC-77471E945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2" r="1" b="2380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21" name="PI-Logo">
            <a:extLst>
              <a:ext uri="{FF2B5EF4-FFF2-40B4-BE49-F238E27FC236}">
                <a16:creationId xmlns:a16="http://schemas.microsoft.com/office/drawing/2014/main" id="{7063C450-7F00-47EC-877A-98063A0A35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552" y="203042"/>
            <a:ext cx="1116000" cy="41988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C2D732-800B-42EA-864A-7FD759369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08400"/>
            <a:ext cx="6614795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A38A530-3EC0-4F2C-9E36-2F193D081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1280215"/>
            <a:ext cx="6614795" cy="18072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25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298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Corporat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PI Corporate Design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882650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Green</a:t>
            </a: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2106614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Grey</a:t>
            </a:r>
          </a:p>
        </p:txBody>
      </p:sp>
      <p:sp>
        <p:nvSpPr>
          <p:cNvPr id="6" name="AutoShape 12"/>
          <p:cNvSpPr>
            <a:spLocks noChangeArrowheads="1"/>
          </p:cNvSpPr>
          <p:nvPr userDrawn="1"/>
        </p:nvSpPr>
        <p:spPr bwMode="auto">
          <a:xfrm>
            <a:off x="3330575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Blue</a:t>
            </a:r>
          </a:p>
        </p:txBody>
      </p:sp>
      <p:sp>
        <p:nvSpPr>
          <p:cNvPr id="7" name="AutoShape 13"/>
          <p:cNvSpPr>
            <a:spLocks noChangeArrowheads="1"/>
          </p:cNvSpPr>
          <p:nvPr userDrawn="1"/>
        </p:nvSpPr>
        <p:spPr bwMode="auto">
          <a:xfrm>
            <a:off x="4554538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Red</a:t>
            </a:r>
          </a:p>
        </p:txBody>
      </p:sp>
      <p:sp>
        <p:nvSpPr>
          <p:cNvPr id="8" name="AutoShape 14"/>
          <p:cNvSpPr>
            <a:spLocks noChangeArrowheads="1"/>
          </p:cNvSpPr>
          <p:nvPr userDrawn="1"/>
        </p:nvSpPr>
        <p:spPr bwMode="auto">
          <a:xfrm>
            <a:off x="5778500" y="108466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PI Yellow</a:t>
            </a:r>
          </a:p>
        </p:txBody>
      </p:sp>
      <p:sp>
        <p:nvSpPr>
          <p:cNvPr id="9" name="AutoShape 15"/>
          <p:cNvSpPr>
            <a:spLocks noChangeArrowheads="1"/>
          </p:cNvSpPr>
          <p:nvPr userDrawn="1"/>
        </p:nvSpPr>
        <p:spPr bwMode="auto">
          <a:xfrm>
            <a:off x="7002464" y="108466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1400" noProof="0" dirty="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889000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44/166/123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2125663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82/87/101</a:t>
            </a: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3317875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0/100/173</a:t>
            </a:r>
          </a:p>
        </p:txBody>
      </p:sp>
      <p:sp>
        <p:nvSpPr>
          <p:cNvPr id="13" name="Rectangle 19"/>
          <p:cNvSpPr>
            <a:spLocks noChangeArrowheads="1"/>
          </p:cNvSpPr>
          <p:nvPr userDrawn="1"/>
        </p:nvSpPr>
        <p:spPr bwMode="auto">
          <a:xfrm>
            <a:off x="4554538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226/0/26</a:t>
            </a:r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5765800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255/221/13</a:t>
            </a: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7002463" y="159067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51/51/51</a:t>
            </a:r>
          </a:p>
        </p:txBody>
      </p:sp>
      <p:sp>
        <p:nvSpPr>
          <p:cNvPr id="16" name="AutoShape 22"/>
          <p:cNvSpPr>
            <a:spLocks noChangeArrowheads="1"/>
          </p:cNvSpPr>
          <p:nvPr userDrawn="1"/>
        </p:nvSpPr>
        <p:spPr bwMode="auto">
          <a:xfrm>
            <a:off x="882650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7" name="AutoShape 23"/>
          <p:cNvSpPr>
            <a:spLocks noChangeArrowheads="1"/>
          </p:cNvSpPr>
          <p:nvPr userDrawn="1"/>
        </p:nvSpPr>
        <p:spPr bwMode="auto">
          <a:xfrm>
            <a:off x="2106614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8" name="AutoShape 24"/>
          <p:cNvSpPr>
            <a:spLocks noChangeArrowheads="1"/>
          </p:cNvSpPr>
          <p:nvPr userDrawn="1"/>
        </p:nvSpPr>
        <p:spPr bwMode="auto">
          <a:xfrm>
            <a:off x="3330575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9" name="AutoShape 25"/>
          <p:cNvSpPr>
            <a:spLocks noChangeArrowheads="1"/>
          </p:cNvSpPr>
          <p:nvPr userDrawn="1"/>
        </p:nvSpPr>
        <p:spPr bwMode="auto">
          <a:xfrm>
            <a:off x="4554538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0" name="AutoShape 26"/>
          <p:cNvSpPr>
            <a:spLocks noChangeArrowheads="1"/>
          </p:cNvSpPr>
          <p:nvPr userDrawn="1"/>
        </p:nvSpPr>
        <p:spPr bwMode="auto">
          <a:xfrm>
            <a:off x="5778500" y="179427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1" name="AutoShape 27"/>
          <p:cNvSpPr>
            <a:spLocks noChangeArrowheads="1"/>
          </p:cNvSpPr>
          <p:nvPr userDrawn="1"/>
        </p:nvSpPr>
        <p:spPr bwMode="auto">
          <a:xfrm>
            <a:off x="7002464" y="179427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2" name="Rectangle 28"/>
          <p:cNvSpPr>
            <a:spLocks noChangeArrowheads="1"/>
          </p:cNvSpPr>
          <p:nvPr userDrawn="1"/>
        </p:nvSpPr>
        <p:spPr bwMode="auto">
          <a:xfrm>
            <a:off x="889000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86/184/149</a:t>
            </a:r>
          </a:p>
        </p:txBody>
      </p:sp>
      <p:sp>
        <p:nvSpPr>
          <p:cNvPr id="23" name="Rectangle 29"/>
          <p:cNvSpPr>
            <a:spLocks noChangeArrowheads="1"/>
          </p:cNvSpPr>
          <p:nvPr userDrawn="1"/>
        </p:nvSpPr>
        <p:spPr bwMode="auto">
          <a:xfrm>
            <a:off x="2125663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117/121/132</a:t>
            </a:r>
          </a:p>
        </p:txBody>
      </p:sp>
      <p:sp>
        <p:nvSpPr>
          <p:cNvPr id="24" name="Rectangle 30"/>
          <p:cNvSpPr>
            <a:spLocks noChangeArrowheads="1"/>
          </p:cNvSpPr>
          <p:nvPr userDrawn="1"/>
        </p:nvSpPr>
        <p:spPr bwMode="auto">
          <a:xfrm>
            <a:off x="3317875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51/131/189</a:t>
            </a:r>
          </a:p>
        </p:txBody>
      </p:sp>
      <p:sp>
        <p:nvSpPr>
          <p:cNvPr id="25" name="Rectangle 31"/>
          <p:cNvSpPr>
            <a:spLocks noChangeArrowheads="1"/>
          </p:cNvSpPr>
          <p:nvPr userDrawn="1"/>
        </p:nvSpPr>
        <p:spPr bwMode="auto">
          <a:xfrm>
            <a:off x="4554538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232/51/72</a:t>
            </a:r>
          </a:p>
        </p:txBody>
      </p:sp>
      <p:sp>
        <p:nvSpPr>
          <p:cNvPr id="26" name="Rectangle 32"/>
          <p:cNvSpPr>
            <a:spLocks noChangeArrowheads="1"/>
          </p:cNvSpPr>
          <p:nvPr userDrawn="1"/>
        </p:nvSpPr>
        <p:spPr bwMode="auto">
          <a:xfrm>
            <a:off x="5765800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255/228/61</a:t>
            </a:r>
          </a:p>
        </p:txBody>
      </p:sp>
      <p:sp>
        <p:nvSpPr>
          <p:cNvPr id="27" name="Rectangle 33"/>
          <p:cNvSpPr>
            <a:spLocks noChangeArrowheads="1"/>
          </p:cNvSpPr>
          <p:nvPr userDrawn="1"/>
        </p:nvSpPr>
        <p:spPr bwMode="auto">
          <a:xfrm>
            <a:off x="7002463" y="230028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92/92/92</a:t>
            </a:r>
          </a:p>
        </p:txBody>
      </p:sp>
      <p:sp>
        <p:nvSpPr>
          <p:cNvPr id="28" name="AutoShape 34"/>
          <p:cNvSpPr>
            <a:spLocks noChangeArrowheads="1"/>
          </p:cNvSpPr>
          <p:nvPr userDrawn="1"/>
        </p:nvSpPr>
        <p:spPr bwMode="auto">
          <a:xfrm>
            <a:off x="882650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29" name="AutoShape 35"/>
          <p:cNvSpPr>
            <a:spLocks noChangeArrowheads="1"/>
          </p:cNvSpPr>
          <p:nvPr userDrawn="1"/>
        </p:nvSpPr>
        <p:spPr bwMode="auto">
          <a:xfrm>
            <a:off x="2106614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0" name="AutoShape 36"/>
          <p:cNvSpPr>
            <a:spLocks noChangeArrowheads="1"/>
          </p:cNvSpPr>
          <p:nvPr userDrawn="1"/>
        </p:nvSpPr>
        <p:spPr bwMode="auto">
          <a:xfrm>
            <a:off x="3330575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1" name="AutoShape 37"/>
          <p:cNvSpPr>
            <a:spLocks noChangeArrowheads="1"/>
          </p:cNvSpPr>
          <p:nvPr userDrawn="1"/>
        </p:nvSpPr>
        <p:spPr bwMode="auto">
          <a:xfrm>
            <a:off x="4554538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2" name="AutoShape 38"/>
          <p:cNvSpPr>
            <a:spLocks noChangeArrowheads="1"/>
          </p:cNvSpPr>
          <p:nvPr userDrawn="1"/>
        </p:nvSpPr>
        <p:spPr bwMode="auto">
          <a:xfrm>
            <a:off x="5778500" y="2489598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3" name="AutoShape 39"/>
          <p:cNvSpPr>
            <a:spLocks noChangeArrowheads="1"/>
          </p:cNvSpPr>
          <p:nvPr userDrawn="1"/>
        </p:nvSpPr>
        <p:spPr bwMode="auto">
          <a:xfrm>
            <a:off x="7002464" y="2489598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60%</a:t>
            </a:r>
          </a:p>
        </p:txBody>
      </p:sp>
      <p:sp>
        <p:nvSpPr>
          <p:cNvPr id="34" name="Rectangle 40"/>
          <p:cNvSpPr>
            <a:spLocks noChangeArrowheads="1"/>
          </p:cNvSpPr>
          <p:nvPr userDrawn="1"/>
        </p:nvSpPr>
        <p:spPr bwMode="auto">
          <a:xfrm>
            <a:off x="889000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128/202/176</a:t>
            </a:r>
          </a:p>
        </p:txBody>
      </p:sp>
      <p:sp>
        <p:nvSpPr>
          <p:cNvPr id="35" name="Rectangle 41"/>
          <p:cNvSpPr>
            <a:spLocks noChangeArrowheads="1"/>
          </p:cNvSpPr>
          <p:nvPr userDrawn="1"/>
        </p:nvSpPr>
        <p:spPr bwMode="auto">
          <a:xfrm>
            <a:off x="2125663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151/154/163</a:t>
            </a:r>
          </a:p>
        </p:txBody>
      </p:sp>
      <p:sp>
        <p:nvSpPr>
          <p:cNvPr id="36" name="Rectangle 42"/>
          <p:cNvSpPr>
            <a:spLocks noChangeArrowheads="1"/>
          </p:cNvSpPr>
          <p:nvPr userDrawn="1"/>
        </p:nvSpPr>
        <p:spPr bwMode="auto">
          <a:xfrm>
            <a:off x="3317875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102/162/206</a:t>
            </a:r>
          </a:p>
        </p:txBody>
      </p:sp>
      <p:sp>
        <p:nvSpPr>
          <p:cNvPr id="37" name="Rectangle 43"/>
          <p:cNvSpPr>
            <a:spLocks noChangeArrowheads="1"/>
          </p:cNvSpPr>
          <p:nvPr userDrawn="1"/>
        </p:nvSpPr>
        <p:spPr bwMode="auto">
          <a:xfrm>
            <a:off x="4554538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238/102/118</a:t>
            </a:r>
          </a:p>
        </p:txBody>
      </p:sp>
      <p:sp>
        <p:nvSpPr>
          <p:cNvPr id="38" name="Rectangle 44"/>
          <p:cNvSpPr>
            <a:spLocks noChangeArrowheads="1"/>
          </p:cNvSpPr>
          <p:nvPr userDrawn="1"/>
        </p:nvSpPr>
        <p:spPr bwMode="auto">
          <a:xfrm>
            <a:off x="5765800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255/235/110</a:t>
            </a:r>
          </a:p>
        </p:txBody>
      </p:sp>
      <p:sp>
        <p:nvSpPr>
          <p:cNvPr id="39" name="Rectangle 45"/>
          <p:cNvSpPr>
            <a:spLocks noChangeArrowheads="1"/>
          </p:cNvSpPr>
          <p:nvPr userDrawn="1"/>
        </p:nvSpPr>
        <p:spPr bwMode="auto">
          <a:xfrm>
            <a:off x="7002463" y="2995613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133/133/133</a:t>
            </a:r>
          </a:p>
        </p:txBody>
      </p:sp>
      <p:sp>
        <p:nvSpPr>
          <p:cNvPr id="40" name="AutoShape 46"/>
          <p:cNvSpPr>
            <a:spLocks noChangeArrowheads="1"/>
          </p:cNvSpPr>
          <p:nvPr userDrawn="1"/>
        </p:nvSpPr>
        <p:spPr bwMode="auto">
          <a:xfrm>
            <a:off x="882650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1" name="AutoShape 47"/>
          <p:cNvSpPr>
            <a:spLocks noChangeArrowheads="1"/>
          </p:cNvSpPr>
          <p:nvPr userDrawn="1"/>
        </p:nvSpPr>
        <p:spPr bwMode="auto">
          <a:xfrm>
            <a:off x="2106614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2" name="AutoShape 48"/>
          <p:cNvSpPr>
            <a:spLocks noChangeArrowheads="1"/>
          </p:cNvSpPr>
          <p:nvPr userDrawn="1"/>
        </p:nvSpPr>
        <p:spPr bwMode="auto">
          <a:xfrm>
            <a:off x="3330575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3" name="AutoShape 49"/>
          <p:cNvSpPr>
            <a:spLocks noChangeArrowheads="1"/>
          </p:cNvSpPr>
          <p:nvPr userDrawn="1"/>
        </p:nvSpPr>
        <p:spPr bwMode="auto">
          <a:xfrm>
            <a:off x="4554538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4" name="AutoShape 50"/>
          <p:cNvSpPr>
            <a:spLocks noChangeArrowheads="1"/>
          </p:cNvSpPr>
          <p:nvPr userDrawn="1"/>
        </p:nvSpPr>
        <p:spPr bwMode="auto">
          <a:xfrm>
            <a:off x="5778500" y="3199210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5" name="AutoShape 51"/>
          <p:cNvSpPr>
            <a:spLocks noChangeArrowheads="1"/>
          </p:cNvSpPr>
          <p:nvPr userDrawn="1"/>
        </p:nvSpPr>
        <p:spPr bwMode="auto">
          <a:xfrm>
            <a:off x="7002464" y="3199210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40%</a:t>
            </a:r>
          </a:p>
        </p:txBody>
      </p: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889000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171/219/202</a:t>
            </a:r>
          </a:p>
        </p:txBody>
      </p:sp>
      <p:sp>
        <p:nvSpPr>
          <p:cNvPr id="47" name="Rectangle 53"/>
          <p:cNvSpPr>
            <a:spLocks noChangeArrowheads="1"/>
          </p:cNvSpPr>
          <p:nvPr userDrawn="1"/>
        </p:nvSpPr>
        <p:spPr bwMode="auto">
          <a:xfrm>
            <a:off x="2125663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186/188/193</a:t>
            </a:r>
          </a:p>
        </p:txBody>
      </p:sp>
      <p:sp>
        <p:nvSpPr>
          <p:cNvPr id="48" name="Rectangle 54"/>
          <p:cNvSpPr>
            <a:spLocks noChangeArrowheads="1"/>
          </p:cNvSpPr>
          <p:nvPr userDrawn="1"/>
        </p:nvSpPr>
        <p:spPr bwMode="auto">
          <a:xfrm>
            <a:off x="3317875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153/193/222</a:t>
            </a:r>
          </a:p>
        </p:txBody>
      </p:sp>
      <p:sp>
        <p:nvSpPr>
          <p:cNvPr id="49" name="Rectangle 55"/>
          <p:cNvSpPr>
            <a:spLocks noChangeArrowheads="1"/>
          </p:cNvSpPr>
          <p:nvPr userDrawn="1"/>
        </p:nvSpPr>
        <p:spPr bwMode="auto">
          <a:xfrm>
            <a:off x="4554538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243/153/163</a:t>
            </a:r>
          </a:p>
        </p:txBody>
      </p:sp>
      <p:sp>
        <p:nvSpPr>
          <p:cNvPr id="50" name="Rectangle 56"/>
          <p:cNvSpPr>
            <a:spLocks noChangeArrowheads="1"/>
          </p:cNvSpPr>
          <p:nvPr userDrawn="1"/>
        </p:nvSpPr>
        <p:spPr bwMode="auto">
          <a:xfrm>
            <a:off x="5765800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255/241/158</a:t>
            </a:r>
          </a:p>
        </p:txBody>
      </p:sp>
      <p:sp>
        <p:nvSpPr>
          <p:cNvPr id="51" name="Rectangle 57"/>
          <p:cNvSpPr>
            <a:spLocks noChangeArrowheads="1"/>
          </p:cNvSpPr>
          <p:nvPr userDrawn="1"/>
        </p:nvSpPr>
        <p:spPr bwMode="auto">
          <a:xfrm>
            <a:off x="7002463" y="3705225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173/173/173</a:t>
            </a:r>
          </a:p>
        </p:txBody>
      </p:sp>
      <p:sp>
        <p:nvSpPr>
          <p:cNvPr id="52" name="AutoShape 58"/>
          <p:cNvSpPr>
            <a:spLocks noChangeArrowheads="1"/>
          </p:cNvSpPr>
          <p:nvPr userDrawn="1"/>
        </p:nvSpPr>
        <p:spPr bwMode="auto">
          <a:xfrm>
            <a:off x="882650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2CA67B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3" name="AutoShape 59"/>
          <p:cNvSpPr>
            <a:spLocks noChangeArrowheads="1"/>
          </p:cNvSpPr>
          <p:nvPr userDrawn="1"/>
        </p:nvSpPr>
        <p:spPr bwMode="auto">
          <a:xfrm>
            <a:off x="2106614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525765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4" name="AutoShape 60"/>
          <p:cNvSpPr>
            <a:spLocks noChangeArrowheads="1"/>
          </p:cNvSpPr>
          <p:nvPr userDrawn="1"/>
        </p:nvSpPr>
        <p:spPr bwMode="auto">
          <a:xfrm>
            <a:off x="3330575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0064A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5" name="AutoShape 61"/>
          <p:cNvSpPr>
            <a:spLocks noChangeArrowheads="1"/>
          </p:cNvSpPr>
          <p:nvPr userDrawn="1"/>
        </p:nvSpPr>
        <p:spPr bwMode="auto">
          <a:xfrm>
            <a:off x="4554538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E2001A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6" name="AutoShape 62"/>
          <p:cNvSpPr>
            <a:spLocks noChangeArrowheads="1"/>
          </p:cNvSpPr>
          <p:nvPr userDrawn="1"/>
        </p:nvSpPr>
        <p:spPr bwMode="auto">
          <a:xfrm>
            <a:off x="5778500" y="3946923"/>
            <a:ext cx="1258888" cy="472678"/>
          </a:xfrm>
          <a:prstGeom prst="parallelogram">
            <a:avLst>
              <a:gd name="adj" fmla="val 21140"/>
            </a:avLst>
          </a:prstGeom>
          <a:solidFill>
            <a:srgbClr val="FFDD0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7" name="AutoShape 63"/>
          <p:cNvSpPr>
            <a:spLocks noChangeArrowheads="1"/>
          </p:cNvSpPr>
          <p:nvPr userDrawn="1"/>
        </p:nvSpPr>
        <p:spPr bwMode="auto">
          <a:xfrm>
            <a:off x="7002464" y="3946923"/>
            <a:ext cx="1258887" cy="472678"/>
          </a:xfrm>
          <a:prstGeom prst="parallelogram">
            <a:avLst>
              <a:gd name="adj" fmla="val 21140"/>
            </a:avLst>
          </a:prstGeom>
          <a:solidFill>
            <a:srgbClr val="333333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 noProof="0" dirty="0">
                <a:solidFill>
                  <a:srgbClr val="333333"/>
                </a:solidFill>
              </a:rPr>
              <a:t>20%</a:t>
            </a:r>
          </a:p>
        </p:txBody>
      </p:sp>
      <p:sp>
        <p:nvSpPr>
          <p:cNvPr id="58" name="Rectangle 64"/>
          <p:cNvSpPr>
            <a:spLocks noChangeArrowheads="1"/>
          </p:cNvSpPr>
          <p:nvPr userDrawn="1"/>
        </p:nvSpPr>
        <p:spPr bwMode="auto">
          <a:xfrm>
            <a:off x="889000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213/237/229</a:t>
            </a:r>
          </a:p>
        </p:txBody>
      </p:sp>
      <p:sp>
        <p:nvSpPr>
          <p:cNvPr id="59" name="Rectangle 65"/>
          <p:cNvSpPr>
            <a:spLocks noChangeArrowheads="1"/>
          </p:cNvSpPr>
          <p:nvPr userDrawn="1"/>
        </p:nvSpPr>
        <p:spPr bwMode="auto">
          <a:xfrm>
            <a:off x="2125663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220/221/224</a:t>
            </a:r>
          </a:p>
        </p:txBody>
      </p:sp>
      <p:sp>
        <p:nvSpPr>
          <p:cNvPr id="60" name="Rectangle 66"/>
          <p:cNvSpPr>
            <a:spLocks noChangeArrowheads="1"/>
          </p:cNvSpPr>
          <p:nvPr userDrawn="1"/>
        </p:nvSpPr>
        <p:spPr bwMode="auto">
          <a:xfrm>
            <a:off x="3317875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204/224/239</a:t>
            </a:r>
          </a:p>
        </p:txBody>
      </p:sp>
      <p:sp>
        <p:nvSpPr>
          <p:cNvPr id="61" name="Rectangle 67"/>
          <p:cNvSpPr>
            <a:spLocks noChangeArrowheads="1"/>
          </p:cNvSpPr>
          <p:nvPr userDrawn="1"/>
        </p:nvSpPr>
        <p:spPr bwMode="auto">
          <a:xfrm>
            <a:off x="4554538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249/204/209</a:t>
            </a:r>
          </a:p>
        </p:txBody>
      </p:sp>
      <p:sp>
        <p:nvSpPr>
          <p:cNvPr id="62" name="Rectangle 68"/>
          <p:cNvSpPr>
            <a:spLocks noChangeArrowheads="1"/>
          </p:cNvSpPr>
          <p:nvPr userDrawn="1"/>
        </p:nvSpPr>
        <p:spPr bwMode="auto">
          <a:xfrm>
            <a:off x="5765800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255/248/207</a:t>
            </a:r>
          </a:p>
        </p:txBody>
      </p:sp>
      <p:sp>
        <p:nvSpPr>
          <p:cNvPr id="63" name="Rectangle 69"/>
          <p:cNvSpPr>
            <a:spLocks noChangeArrowheads="1"/>
          </p:cNvSpPr>
          <p:nvPr userDrawn="1"/>
        </p:nvSpPr>
        <p:spPr bwMode="auto">
          <a:xfrm>
            <a:off x="7002463" y="4452938"/>
            <a:ext cx="1079500" cy="1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en-US" altLang="de-DE" sz="1400" noProof="0" dirty="0"/>
              <a:t>214/214/214</a:t>
            </a:r>
          </a:p>
        </p:txBody>
      </p:sp>
      <p:sp>
        <p:nvSpPr>
          <p:cNvPr id="64" name="Datumsplatzhalter 6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86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7" name="Textplatzhalter 6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6800" y="1038400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68" name="Textplatzhalter 6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59801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4" hasCustomPrompt="1"/>
          </p:nvPr>
        </p:nvSpPr>
        <p:spPr>
          <a:xfrm>
            <a:off x="706799" y="1572076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35" hasCustomPrompt="1"/>
          </p:nvPr>
        </p:nvSpPr>
        <p:spPr>
          <a:xfrm>
            <a:off x="259800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6" hasCustomPrompt="1"/>
          </p:nvPr>
        </p:nvSpPr>
        <p:spPr>
          <a:xfrm>
            <a:off x="706798" y="2105752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99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38" hasCustomPrompt="1"/>
          </p:nvPr>
        </p:nvSpPr>
        <p:spPr>
          <a:xfrm>
            <a:off x="706797" y="2639428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39" hasCustomPrompt="1"/>
          </p:nvPr>
        </p:nvSpPr>
        <p:spPr>
          <a:xfrm>
            <a:off x="259798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sz="quarter" idx="40" hasCustomPrompt="1"/>
          </p:nvPr>
        </p:nvSpPr>
        <p:spPr>
          <a:xfrm>
            <a:off x="706796" y="3173104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41" hasCustomPrompt="1"/>
          </p:nvPr>
        </p:nvSpPr>
        <p:spPr>
          <a:xfrm>
            <a:off x="259797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706795" y="3706780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sz="quarter" idx="43" hasCustomPrompt="1"/>
          </p:nvPr>
        </p:nvSpPr>
        <p:spPr>
          <a:xfrm>
            <a:off x="259796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sz="quarter" idx="44" hasCustomPrompt="1"/>
          </p:nvPr>
        </p:nvSpPr>
        <p:spPr>
          <a:xfrm>
            <a:off x="699896" y="4240453"/>
            <a:ext cx="6937610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45" hasCustomPrompt="1"/>
          </p:nvPr>
        </p:nvSpPr>
        <p:spPr>
          <a:xfrm>
            <a:off x="252897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480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1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7" name="Textplatzhalter 6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06800" y="103840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68" name="Textplatzhalter 6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59801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4" hasCustomPrompt="1"/>
          </p:nvPr>
        </p:nvSpPr>
        <p:spPr>
          <a:xfrm>
            <a:off x="706799" y="1572076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0" name="Textplatzhalter 69"/>
          <p:cNvSpPr>
            <a:spLocks noGrp="1"/>
          </p:cNvSpPr>
          <p:nvPr>
            <p:ph type="body" sz="quarter" idx="35" hasCustomPrompt="1"/>
          </p:nvPr>
        </p:nvSpPr>
        <p:spPr>
          <a:xfrm>
            <a:off x="259800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6" hasCustomPrompt="1"/>
          </p:nvPr>
        </p:nvSpPr>
        <p:spPr>
          <a:xfrm>
            <a:off x="706798" y="2105752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37" hasCustomPrompt="1"/>
          </p:nvPr>
        </p:nvSpPr>
        <p:spPr>
          <a:xfrm>
            <a:off x="259799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3" name="Textplatzhalter 72"/>
          <p:cNvSpPr>
            <a:spLocks noGrp="1"/>
          </p:cNvSpPr>
          <p:nvPr>
            <p:ph type="body" sz="quarter" idx="38" hasCustomPrompt="1"/>
          </p:nvPr>
        </p:nvSpPr>
        <p:spPr>
          <a:xfrm>
            <a:off x="706797" y="2639428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39" hasCustomPrompt="1"/>
          </p:nvPr>
        </p:nvSpPr>
        <p:spPr>
          <a:xfrm>
            <a:off x="259798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5" name="Textplatzhalter 74"/>
          <p:cNvSpPr>
            <a:spLocks noGrp="1"/>
          </p:cNvSpPr>
          <p:nvPr>
            <p:ph type="body" sz="quarter" idx="40" hasCustomPrompt="1"/>
          </p:nvPr>
        </p:nvSpPr>
        <p:spPr>
          <a:xfrm>
            <a:off x="706796" y="3173104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41" hasCustomPrompt="1"/>
          </p:nvPr>
        </p:nvSpPr>
        <p:spPr>
          <a:xfrm>
            <a:off x="259797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706795" y="370678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78" name="Textplatzhalter 77"/>
          <p:cNvSpPr>
            <a:spLocks noGrp="1"/>
          </p:cNvSpPr>
          <p:nvPr>
            <p:ph type="body" sz="quarter" idx="43" hasCustomPrompt="1"/>
          </p:nvPr>
        </p:nvSpPr>
        <p:spPr>
          <a:xfrm>
            <a:off x="259796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79" name="Textplatzhalter 78"/>
          <p:cNvSpPr>
            <a:spLocks noGrp="1"/>
          </p:cNvSpPr>
          <p:nvPr>
            <p:ph type="body" sz="quarter" idx="44" hasCustomPrompt="1"/>
          </p:nvPr>
        </p:nvSpPr>
        <p:spPr>
          <a:xfrm>
            <a:off x="699896" y="4240453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45" hasCustomPrompt="1"/>
          </p:nvPr>
        </p:nvSpPr>
        <p:spPr>
          <a:xfrm>
            <a:off x="252897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9" name="Textplatzhalter 66"/>
          <p:cNvSpPr>
            <a:spLocks noGrp="1"/>
          </p:cNvSpPr>
          <p:nvPr>
            <p:ph type="body" sz="quarter" idx="46" hasCustomPrompt="1"/>
          </p:nvPr>
        </p:nvSpPr>
        <p:spPr>
          <a:xfrm>
            <a:off x="5211358" y="103840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dirty="0"/>
              <a:t>Click to add agenda item</a:t>
            </a:r>
          </a:p>
        </p:txBody>
      </p:sp>
      <p:sp>
        <p:nvSpPr>
          <p:cNvPr id="20" name="Textplatzhalter 67"/>
          <p:cNvSpPr>
            <a:spLocks noGrp="1"/>
          </p:cNvSpPr>
          <p:nvPr>
            <p:ph type="body" sz="quarter" idx="47" hasCustomPrompt="1"/>
          </p:nvPr>
        </p:nvSpPr>
        <p:spPr>
          <a:xfrm>
            <a:off x="4764359" y="103840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1" name="Textplatzhalter 68"/>
          <p:cNvSpPr>
            <a:spLocks noGrp="1"/>
          </p:cNvSpPr>
          <p:nvPr>
            <p:ph type="body" sz="quarter" idx="48" hasCustomPrompt="1"/>
          </p:nvPr>
        </p:nvSpPr>
        <p:spPr>
          <a:xfrm>
            <a:off x="5211357" y="1572076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2" name="Textplatzhalter 69"/>
          <p:cNvSpPr>
            <a:spLocks noGrp="1"/>
          </p:cNvSpPr>
          <p:nvPr>
            <p:ph type="body" sz="quarter" idx="49" hasCustomPrompt="1"/>
          </p:nvPr>
        </p:nvSpPr>
        <p:spPr>
          <a:xfrm>
            <a:off x="4764358" y="1572076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3" name="Textplatzhalter 70"/>
          <p:cNvSpPr>
            <a:spLocks noGrp="1"/>
          </p:cNvSpPr>
          <p:nvPr>
            <p:ph type="body" sz="quarter" idx="50" hasCustomPrompt="1"/>
          </p:nvPr>
        </p:nvSpPr>
        <p:spPr>
          <a:xfrm>
            <a:off x="5211356" y="2105752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4" name="Textplatzhalter 71"/>
          <p:cNvSpPr>
            <a:spLocks noGrp="1"/>
          </p:cNvSpPr>
          <p:nvPr>
            <p:ph type="body" sz="quarter" idx="51" hasCustomPrompt="1"/>
          </p:nvPr>
        </p:nvSpPr>
        <p:spPr>
          <a:xfrm>
            <a:off x="4764357" y="2105752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5" name="Textplatzhalter 72"/>
          <p:cNvSpPr>
            <a:spLocks noGrp="1"/>
          </p:cNvSpPr>
          <p:nvPr>
            <p:ph type="body" sz="quarter" idx="52" hasCustomPrompt="1"/>
          </p:nvPr>
        </p:nvSpPr>
        <p:spPr>
          <a:xfrm>
            <a:off x="5211355" y="2639428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6" name="Textplatzhalter 73"/>
          <p:cNvSpPr>
            <a:spLocks noGrp="1"/>
          </p:cNvSpPr>
          <p:nvPr>
            <p:ph type="body" sz="quarter" idx="53" hasCustomPrompt="1"/>
          </p:nvPr>
        </p:nvSpPr>
        <p:spPr>
          <a:xfrm>
            <a:off x="4764356" y="2639428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7" name="Textplatzhalter 74"/>
          <p:cNvSpPr>
            <a:spLocks noGrp="1"/>
          </p:cNvSpPr>
          <p:nvPr>
            <p:ph type="body" sz="quarter" idx="54" hasCustomPrompt="1"/>
          </p:nvPr>
        </p:nvSpPr>
        <p:spPr>
          <a:xfrm>
            <a:off x="5211354" y="3173104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28" name="Textplatzhalter 75"/>
          <p:cNvSpPr>
            <a:spLocks noGrp="1"/>
          </p:cNvSpPr>
          <p:nvPr>
            <p:ph type="body" sz="quarter" idx="55" hasCustomPrompt="1"/>
          </p:nvPr>
        </p:nvSpPr>
        <p:spPr>
          <a:xfrm>
            <a:off x="4764355" y="3173104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9" name="Textplatzhalter 76"/>
          <p:cNvSpPr>
            <a:spLocks noGrp="1"/>
          </p:cNvSpPr>
          <p:nvPr>
            <p:ph type="body" sz="quarter" idx="56" hasCustomPrompt="1"/>
          </p:nvPr>
        </p:nvSpPr>
        <p:spPr>
          <a:xfrm>
            <a:off x="5211353" y="3706780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30" name="Textplatzhalter 77"/>
          <p:cNvSpPr>
            <a:spLocks noGrp="1"/>
          </p:cNvSpPr>
          <p:nvPr>
            <p:ph type="body" sz="quarter" idx="57" hasCustomPrompt="1"/>
          </p:nvPr>
        </p:nvSpPr>
        <p:spPr>
          <a:xfrm>
            <a:off x="4764354" y="3706780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31" name="Textplatzhalter 78"/>
          <p:cNvSpPr>
            <a:spLocks noGrp="1"/>
          </p:cNvSpPr>
          <p:nvPr>
            <p:ph type="body" sz="quarter" idx="58" hasCustomPrompt="1"/>
          </p:nvPr>
        </p:nvSpPr>
        <p:spPr>
          <a:xfrm>
            <a:off x="5204454" y="4240453"/>
            <a:ext cx="3685814" cy="374400"/>
          </a:xfrm>
          <a:prstGeom prst="rect">
            <a:avLst/>
          </a:prstGeom>
          <a:solidFill>
            <a:srgbClr val="DCDDE0"/>
          </a:solidFill>
        </p:spPr>
        <p:txBody>
          <a:bodyPr wrap="square" lIns="216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agenda item</a:t>
            </a:r>
          </a:p>
        </p:txBody>
      </p:sp>
      <p:sp>
        <p:nvSpPr>
          <p:cNvPr id="32" name="Textplatzhalter 79"/>
          <p:cNvSpPr>
            <a:spLocks noGrp="1"/>
          </p:cNvSpPr>
          <p:nvPr>
            <p:ph type="body" sz="quarter" idx="59" hasCustomPrompt="1"/>
          </p:nvPr>
        </p:nvSpPr>
        <p:spPr>
          <a:xfrm>
            <a:off x="4757455" y="4240453"/>
            <a:ext cx="446993" cy="374400"/>
          </a:xfrm>
          <a:custGeom>
            <a:avLst/>
            <a:gdLst>
              <a:gd name="connsiteX0" fmla="*/ 0 w 446993"/>
              <a:gd name="connsiteY0" fmla="*/ 0 h 374400"/>
              <a:gd name="connsiteX1" fmla="*/ 446993 w 446993"/>
              <a:gd name="connsiteY1" fmla="*/ 0 h 374400"/>
              <a:gd name="connsiteX2" fmla="*/ 446993 w 446993"/>
              <a:gd name="connsiteY2" fmla="*/ 374400 h 374400"/>
              <a:gd name="connsiteX3" fmla="*/ 0 w 446993"/>
              <a:gd name="connsiteY3" fmla="*/ 374400 h 3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993" h="374400">
                <a:moveTo>
                  <a:pt x="0" y="0"/>
                </a:moveTo>
                <a:lnTo>
                  <a:pt x="446993" y="0"/>
                </a:lnTo>
                <a:lnTo>
                  <a:pt x="446993" y="374400"/>
                </a:lnTo>
                <a:lnTo>
                  <a:pt x="0" y="37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6000" rIns="3600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Nr.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60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447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ouble-column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51388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43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single-column) Sub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921703"/>
            <a:ext cx="8642350" cy="3968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dirty="0"/>
              <a:t>Click to add sub headline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4" y="1432800"/>
            <a:ext cx="8640000" cy="33012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656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61865" y="915988"/>
            <a:ext cx="4130506" cy="34506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	Click to add picture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761865" y="4381482"/>
            <a:ext cx="4130505" cy="341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picture title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825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50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ectangula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2000" y="915988"/>
            <a:ext cx="4130506" cy="34506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	    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000" y="4381482"/>
            <a:ext cx="4130505" cy="341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noProof="0" dirty="0"/>
              <a:t>Click to add picture title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762800" y="914400"/>
            <a:ext cx="4141788" cy="381635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39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1407" y="915989"/>
            <a:ext cx="8641537" cy="264255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000" y="3618000"/>
            <a:ext cx="8640000" cy="1112400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364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ong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51523" y="915989"/>
            <a:ext cx="8641537" cy="190817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noProof="0" dirty="0"/>
              <a:t>		</a:t>
            </a:r>
          </a:p>
          <a:p>
            <a:r>
              <a:rPr lang="en-US" noProof="0" dirty="0"/>
              <a:t>			</a:t>
            </a:r>
          </a:p>
          <a:p>
            <a:r>
              <a:rPr lang="en-US" noProof="0" dirty="0"/>
              <a:t>Click to add picture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Editable name of event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52291" y="2892760"/>
            <a:ext cx="8640000" cy="1063071"/>
          </a:xfrm>
        </p:spPr>
        <p:txBody>
          <a:bodyPr/>
          <a:lstStyle>
            <a:lvl1pPr marL="17145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1pPr>
            <a:lvl2pPr marL="36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2pPr>
            <a:lvl3pPr marL="540000" indent="-171450">
              <a:buClr>
                <a:srgbClr val="ACADB5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90332" y="4024428"/>
            <a:ext cx="7163919" cy="70790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20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1"/>
          <p:cNvSpPr/>
          <p:nvPr userDrawn="1"/>
        </p:nvSpPr>
        <p:spPr>
          <a:xfrm>
            <a:off x="0" y="4818324"/>
            <a:ext cx="8078577" cy="262800"/>
          </a:xfrm>
          <a:prstGeom prst="rect">
            <a:avLst/>
          </a:prstGeom>
          <a:solidFill>
            <a:srgbClr val="DCDDE0"/>
          </a:solidFill>
          <a:ln>
            <a:solidFill>
              <a:srgbClr val="DCDDE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en-US" sz="1264" noProof="0" dirty="0"/>
          </a:p>
        </p:txBody>
      </p:sp>
      <p:sp>
        <p:nvSpPr>
          <p:cNvPr id="28" name="Rechteck 27"/>
          <p:cNvSpPr/>
          <p:nvPr userDrawn="1"/>
        </p:nvSpPr>
        <p:spPr>
          <a:xfrm rot="10800000">
            <a:off x="8208355" y="4815321"/>
            <a:ext cx="935645" cy="262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sz="1264" noProof="0" dirty="0"/>
          </a:p>
        </p:txBody>
      </p:sp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64132686"/>
              </p:ext>
            </p:extLst>
          </p:nvPr>
        </p:nvGraphicFramePr>
        <p:xfrm>
          <a:off x="1591" y="1442"/>
          <a:ext cx="1587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540" imgH="541" progId="TCLayout.ActiveDocument.1">
                  <p:embed/>
                </p:oleObj>
              </mc:Choice>
              <mc:Fallback>
                <p:oleObj name="think-cell Folie" r:id="rId20" imgW="540" imgH="541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1" y="1442"/>
                        <a:ext cx="1587" cy="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50833" y="4818324"/>
            <a:ext cx="2873367" cy="26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Editable name of event</a:t>
            </a:r>
          </a:p>
        </p:txBody>
      </p:sp>
      <p:sp>
        <p:nvSpPr>
          <p:cNvPr id="14" name="Foliennummernplatzhalter 1"/>
          <p:cNvSpPr txBox="1">
            <a:spLocks/>
          </p:cNvSpPr>
          <p:nvPr userDrawn="1"/>
        </p:nvSpPr>
        <p:spPr>
          <a:xfrm>
            <a:off x="8408119" y="4818324"/>
            <a:ext cx="536121" cy="26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r" defTabSz="713232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876DB-ED65-473E-9C95-7A5D374C8C6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5886028" y="4818324"/>
            <a:ext cx="2062772" cy="262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9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PROFIBUS &amp; PROFINET International (PI) </a:t>
            </a:r>
          </a:p>
        </p:txBody>
      </p:sp>
      <p:sp>
        <p:nvSpPr>
          <p:cNvPr id="7" name="Titelplatzhalter 6"/>
          <p:cNvSpPr>
            <a:spLocks noGrp="1"/>
          </p:cNvSpPr>
          <p:nvPr userDrawn="1">
            <p:ph type="title"/>
          </p:nvPr>
        </p:nvSpPr>
        <p:spPr>
          <a:xfrm>
            <a:off x="1828800" y="97200"/>
            <a:ext cx="7063200" cy="62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 userDrawn="1">
            <p:ph type="body" idx="1"/>
          </p:nvPr>
        </p:nvSpPr>
        <p:spPr>
          <a:xfrm>
            <a:off x="252000" y="914400"/>
            <a:ext cx="8640000" cy="38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2"/>
          </p:nvPr>
        </p:nvSpPr>
        <p:spPr>
          <a:xfrm>
            <a:off x="5326221" y="4818324"/>
            <a:ext cx="401238" cy="26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2021</a:t>
            </a:r>
            <a:endParaRPr lang="en-US" noProof="0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250174" y="788873"/>
            <a:ext cx="864182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2800" indent="-172800" algn="l">
              <a:spcBef>
                <a:spcPts val="300"/>
              </a:spcBef>
              <a:spcAft>
                <a:spcPts val="300"/>
              </a:spcAft>
              <a:buFontTx/>
              <a:buBlip>
                <a:blip r:embed="rId22"/>
              </a:buBlip>
            </a:pPr>
            <a:endParaRPr lang="en-US" sz="1800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25667BB-43A7-4B4F-876B-3089CAB75FB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" y="147144"/>
            <a:ext cx="1219263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21" r:id="rId3"/>
    <p:sldLayoutId id="2147483713" r:id="rId4"/>
    <p:sldLayoutId id="2147483708" r:id="rId5"/>
    <p:sldLayoutId id="2147483739" r:id="rId6"/>
    <p:sldLayoutId id="2147483725" r:id="rId7"/>
    <p:sldLayoutId id="2147483709" r:id="rId8"/>
    <p:sldLayoutId id="2147483722" r:id="rId9"/>
    <p:sldLayoutId id="2147483727" r:id="rId10"/>
    <p:sldLayoutId id="2147483711" r:id="rId11"/>
    <p:sldLayoutId id="2147483712" r:id="rId12"/>
    <p:sldLayoutId id="2147483715" r:id="rId13"/>
    <p:sldLayoutId id="2147483716" r:id="rId14"/>
    <p:sldLayoutId id="2147483726" r:id="rId15"/>
    <p:sldLayoutId id="2147483718" r:id="rId16"/>
    <p:sldLayoutId id="2147483723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ACADB5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CADB5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ACADB5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9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pos="2767" userDrawn="1">
          <p15:clr>
            <a:srgbClr val="F26B43"/>
          </p15:clr>
        </p15:guide>
        <p15:guide id="7" pos="2993" userDrawn="1">
          <p15:clr>
            <a:srgbClr val="F26B43"/>
          </p15:clr>
        </p15:guide>
        <p15:guide id="8" pos="158" userDrawn="1">
          <p15:clr>
            <a:srgbClr val="F26B43"/>
          </p15:clr>
        </p15:guide>
        <p15:guide id="9" pos="5602" userDrawn="1">
          <p15:clr>
            <a:srgbClr val="F26B43"/>
          </p15:clr>
        </p15:guide>
        <p15:guide id="10" orient="horz" pos="55" userDrawn="1">
          <p15:clr>
            <a:srgbClr val="F26B43"/>
          </p15:clr>
        </p15:guide>
        <p15:guide id="11" orient="horz" pos="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ibus.com/" TargetMode="External"/><Relationship Id="rId2" Type="http://schemas.openxmlformats.org/officeDocument/2006/relationships/hyperlink" Target="https://io-link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hyperlink" Target="https://uk.profibus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3.png"/><Relationship Id="rId12" Type="http://schemas.openxmlformats.org/officeDocument/2006/relationships/image" Target="../media/image25.png"/><Relationship Id="rId2" Type="http://schemas.microsoft.com/office/2007/relationships/media" Target="../media/media1.m4a"/><Relationship Id="rId16" Type="http://schemas.openxmlformats.org/officeDocument/2006/relationships/image" Target="../media/image39.png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8AA699-665F-4900-980E-DBCDF29B2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Public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4A31F-B449-1032-908E-E274C917B5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5CEC54-C1C1-D98A-77A1-6F9C9CDA5F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C49F02-36D6-C4A0-F61B-D1568277A7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B6714B-BA25-8621-6568-3AEE1BBC2A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CADFA3-03E0-6B00-4DCE-0B6E715E5B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286EB9-4184-2DCB-23D0-75C962F1C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D20C3D-4835-A30B-5168-8C5D029BF8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58EEA-FDCF-CD5C-AC26-A8D905CF61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249C6-7999-B06E-BACA-ECFC539F28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C3398-7ACE-27B6-1EC6-C61E9374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Andrew Ellis – Product Manager - Automation</a:t>
            </a:r>
            <a:br>
              <a:rPr lang="en-GB" dirty="0"/>
            </a:br>
            <a:r>
              <a:rPr lang="en-GB" dirty="0"/>
              <a:t>Phoenix Contact UK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233F5-40C1-FFA9-49D2-80148F95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1" y="1397344"/>
            <a:ext cx="2707804" cy="8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-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431CAE-7AF5-43EA-AC7E-DDC8F836D60D}"/>
              </a:ext>
            </a:extLst>
          </p:cNvPr>
          <p:cNvSpPr/>
          <p:nvPr/>
        </p:nvSpPr>
        <p:spPr>
          <a:xfrm>
            <a:off x="3228975" y="2474835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chemeClr val="tx1"/>
                </a:solidFill>
              </a:rPr>
              <a:t>Benefits of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IO-Link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0F5B5-F909-C69F-B248-9A2991E1EF29}"/>
              </a:ext>
            </a:extLst>
          </p:cNvPr>
          <p:cNvGrpSpPr/>
          <p:nvPr/>
        </p:nvGrpSpPr>
        <p:grpSpPr>
          <a:xfrm>
            <a:off x="4829175" y="1541385"/>
            <a:ext cx="1881186" cy="1133475"/>
            <a:chOff x="4829175" y="1541385"/>
            <a:chExt cx="1881186" cy="113347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8158E0-5D1C-4E63-9EF9-B37A9A7D9D56}"/>
                </a:ext>
              </a:extLst>
            </p:cNvPr>
            <p:cNvSpPr/>
            <p:nvPr/>
          </p:nvSpPr>
          <p:spPr>
            <a:xfrm>
              <a:off x="4976811" y="1541385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19F9E13-683A-4CFC-89FC-7AA4C196C7C9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4829175" y="2370655"/>
              <a:ext cx="401509" cy="304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E6ACA99-8F97-4613-B065-C1610C4A1431}"/>
                </a:ext>
              </a:extLst>
            </p:cNvPr>
            <p:cNvSpPr/>
            <p:nvPr/>
          </p:nvSpPr>
          <p:spPr>
            <a:xfrm>
              <a:off x="5024049" y="1675222"/>
              <a:ext cx="11001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New</a:t>
              </a:r>
            </a:p>
            <a:p>
              <a:pPr algn="ctr"/>
              <a:r>
                <a:rPr lang="de-DE" sz="1200" dirty="0">
                  <a:latin typeface="+mn-lt"/>
                </a:rPr>
                <a:t>Standard M12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099447F-98B3-499C-86BF-82EF7FDA1CD3}"/>
                </a:ext>
              </a:extLst>
            </p:cNvPr>
            <p:cNvSpPr/>
            <p:nvPr/>
          </p:nvSpPr>
          <p:spPr>
            <a:xfrm>
              <a:off x="6181725" y="1878533"/>
              <a:ext cx="290512" cy="2905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206D565-F056-4544-AD5E-A5B859738F73}"/>
                </a:ext>
              </a:extLst>
            </p:cNvPr>
            <p:cNvSpPr/>
            <p:nvPr/>
          </p:nvSpPr>
          <p:spPr>
            <a:xfrm>
              <a:off x="6304121" y="19337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A6FE7E1-168A-4BA8-8493-6D2C7599177C}"/>
                </a:ext>
              </a:extLst>
            </p:cNvPr>
            <p:cNvSpPr/>
            <p:nvPr/>
          </p:nvSpPr>
          <p:spPr>
            <a:xfrm>
              <a:off x="6304121" y="208286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863284F-B7F5-45FB-9A9E-5B72147FE578}"/>
                </a:ext>
              </a:extLst>
            </p:cNvPr>
            <p:cNvSpPr/>
            <p:nvPr/>
          </p:nvSpPr>
          <p:spPr>
            <a:xfrm>
              <a:off x="6220863" y="20009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F285149-684C-4FC6-820B-1463E9618890}"/>
                </a:ext>
              </a:extLst>
            </p:cNvPr>
            <p:cNvSpPr/>
            <p:nvPr/>
          </p:nvSpPr>
          <p:spPr>
            <a:xfrm>
              <a:off x="6381270" y="20009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B6B1BB0-D3DD-4CDD-9477-BFF5528FF9EC}"/>
                </a:ext>
              </a:extLst>
            </p:cNvPr>
            <p:cNvCxnSpPr>
              <a:stCxn id="148" idx="0"/>
            </p:cNvCxnSpPr>
            <p:nvPr/>
          </p:nvCxnSpPr>
          <p:spPr>
            <a:xfrm flipH="1" flipV="1">
              <a:off x="6243722" y="1808048"/>
              <a:ext cx="1" cy="19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6A00E59-FECA-412C-9574-AD3A7A80B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3722" y="1808048"/>
              <a:ext cx="2828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F1974E0-33C8-4EDA-9144-CE2681AAD789}"/>
                </a:ext>
              </a:extLst>
            </p:cNvPr>
            <p:cNvCxnSpPr>
              <a:stCxn id="149" idx="0"/>
            </p:cNvCxnSpPr>
            <p:nvPr/>
          </p:nvCxnSpPr>
          <p:spPr>
            <a:xfrm flipH="1">
              <a:off x="6404129" y="2000929"/>
              <a:ext cx="1" cy="250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091F9ED5-F947-4FC7-93BB-FFB765AFACAA}"/>
                </a:ext>
              </a:extLst>
            </p:cNvPr>
            <p:cNvCxnSpPr/>
            <p:nvPr/>
          </p:nvCxnSpPr>
          <p:spPr>
            <a:xfrm>
              <a:off x="6404129" y="2250997"/>
              <a:ext cx="1223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FACE6C-B508-9041-40F4-C8D681350A36}"/>
              </a:ext>
            </a:extLst>
          </p:cNvPr>
          <p:cNvGrpSpPr/>
          <p:nvPr/>
        </p:nvGrpSpPr>
        <p:grpSpPr>
          <a:xfrm>
            <a:off x="4962526" y="2674860"/>
            <a:ext cx="2440303" cy="971550"/>
            <a:chOff x="4962526" y="2674860"/>
            <a:chExt cx="2440303" cy="97155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6263C35-A253-4FF1-9913-C9E8C7475930}"/>
                </a:ext>
              </a:extLst>
            </p:cNvPr>
            <p:cNvSpPr/>
            <p:nvPr/>
          </p:nvSpPr>
          <p:spPr>
            <a:xfrm>
              <a:off x="5305424" y="2674860"/>
              <a:ext cx="209740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03E394-4EBD-489E-8A13-B4BD91047926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 flipV="1">
              <a:off x="4962526" y="3060623"/>
              <a:ext cx="342898" cy="100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0DFC93E-1CAC-4FDA-B212-1C9D625A83E9}"/>
                </a:ext>
              </a:extLst>
            </p:cNvPr>
            <p:cNvSpPr/>
            <p:nvPr/>
          </p:nvSpPr>
          <p:spPr>
            <a:xfrm>
              <a:off x="5260738" y="2825282"/>
              <a:ext cx="1486772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On/Off-site </a:t>
              </a:r>
              <a:r>
                <a:rPr lang="de-DE" sz="1200" dirty="0" err="1">
                  <a:latin typeface="+mn-lt"/>
                </a:rPr>
                <a:t>Parameterization</a:t>
              </a:r>
              <a:r>
                <a:rPr lang="de-DE" sz="1200" dirty="0">
                  <a:latin typeface="+mn-lt"/>
                </a:rPr>
                <a:t> &amp; Test (</a:t>
              </a:r>
              <a:r>
                <a:rPr lang="de-DE" sz="1200" dirty="0">
                  <a:solidFill>
                    <a:srgbClr val="FF9900"/>
                  </a:solidFill>
                  <a:latin typeface="+mn-lt"/>
                </a:rPr>
                <a:t>IODD</a:t>
              </a:r>
              <a:r>
                <a:rPr lang="de-DE" sz="1200" dirty="0">
                  <a:latin typeface="+mn-lt"/>
                </a:rPr>
                <a:t>)</a:t>
              </a:r>
              <a:endParaRPr lang="en-US" sz="1200" dirty="0">
                <a:latin typeface="+mn-lt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A79C9E2-AB7D-4220-868F-AD43950C6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416" y="2962050"/>
              <a:ext cx="449473" cy="404624"/>
              <a:chOff x="2293" y="1210"/>
              <a:chExt cx="461" cy="4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3" name="Freeform 59">
                <a:extLst>
                  <a:ext uri="{FF2B5EF4-FFF2-40B4-BE49-F238E27FC236}">
                    <a16:creationId xmlns:a16="http://schemas.microsoft.com/office/drawing/2014/main" id="{390352D9-777A-4630-83AA-916C9AB0D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210"/>
                <a:ext cx="295" cy="266"/>
              </a:xfrm>
              <a:custGeom>
                <a:avLst/>
                <a:gdLst>
                  <a:gd name="T0" fmla="*/ 45 w 459"/>
                  <a:gd name="T1" fmla="*/ 0 h 414"/>
                  <a:gd name="T2" fmla="*/ 459 w 459"/>
                  <a:gd name="T3" fmla="*/ 18 h 414"/>
                  <a:gd name="T4" fmla="*/ 402 w 459"/>
                  <a:gd name="T5" fmla="*/ 414 h 414"/>
                  <a:gd name="T6" fmla="*/ 0 w 459"/>
                  <a:gd name="T7" fmla="*/ 336 h 414"/>
                  <a:gd name="T8" fmla="*/ 45 w 459"/>
                  <a:gd name="T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414">
                    <a:moveTo>
                      <a:pt x="45" y="0"/>
                    </a:moveTo>
                    <a:lnTo>
                      <a:pt x="459" y="18"/>
                    </a:lnTo>
                    <a:lnTo>
                      <a:pt x="402" y="414"/>
                    </a:lnTo>
                    <a:lnTo>
                      <a:pt x="0" y="336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6699"/>
                  </a:gs>
                  <a:gs pos="50000">
                    <a:schemeClr val="bg1"/>
                  </a:gs>
                  <a:gs pos="100000">
                    <a:srgbClr val="336699"/>
                  </a:gs>
                </a:gsLst>
                <a:lin ang="2700000" scaled="1"/>
              </a:gradFill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74" name="Freeform 60">
                <a:extLst>
                  <a:ext uri="{FF2B5EF4-FFF2-40B4-BE49-F238E27FC236}">
                    <a16:creationId xmlns:a16="http://schemas.microsoft.com/office/drawing/2014/main" id="{F391898C-8399-4A12-B311-AD1E4548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430"/>
                <a:ext cx="258" cy="60"/>
              </a:xfrm>
              <a:custGeom>
                <a:avLst/>
                <a:gdLst>
                  <a:gd name="T0" fmla="*/ 1 w 402"/>
                  <a:gd name="T1" fmla="*/ 0 h 93"/>
                  <a:gd name="T2" fmla="*/ 1 w 402"/>
                  <a:gd name="T3" fmla="*/ 1 h 93"/>
                  <a:gd name="T4" fmla="*/ 1 w 402"/>
                  <a:gd name="T5" fmla="*/ 1 h 93"/>
                  <a:gd name="T6" fmla="*/ 0 w 402"/>
                  <a:gd name="T7" fmla="*/ 1 h 93"/>
                  <a:gd name="T8" fmla="*/ 1 w 402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2" h="93">
                    <a:moveTo>
                      <a:pt x="3" y="0"/>
                    </a:moveTo>
                    <a:lnTo>
                      <a:pt x="399" y="75"/>
                    </a:lnTo>
                    <a:lnTo>
                      <a:pt x="402" y="9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5" name="Freeform 61">
                <a:extLst>
                  <a:ext uri="{FF2B5EF4-FFF2-40B4-BE49-F238E27FC236}">
                    <a16:creationId xmlns:a16="http://schemas.microsoft.com/office/drawing/2014/main" id="{F07706F9-23C6-4603-BCB5-0F223D1C3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444"/>
                <a:ext cx="424" cy="179"/>
              </a:xfrm>
              <a:custGeom>
                <a:avLst/>
                <a:gdLst>
                  <a:gd name="T0" fmla="*/ 1 w 660"/>
                  <a:gd name="T1" fmla="*/ 0 h 279"/>
                  <a:gd name="T2" fmla="*/ 0 w 660"/>
                  <a:gd name="T3" fmla="*/ 1 h 279"/>
                  <a:gd name="T4" fmla="*/ 0 w 660"/>
                  <a:gd name="T5" fmla="*/ 1 h 279"/>
                  <a:gd name="T6" fmla="*/ 1 w 660"/>
                  <a:gd name="T7" fmla="*/ 1 h 279"/>
                  <a:gd name="T8" fmla="*/ 1 w 660"/>
                  <a:gd name="T9" fmla="*/ 1 h 279"/>
                  <a:gd name="T10" fmla="*/ 1 w 660"/>
                  <a:gd name="T11" fmla="*/ 1 h 279"/>
                  <a:gd name="T12" fmla="*/ 1 w 660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279">
                    <a:moveTo>
                      <a:pt x="255" y="0"/>
                    </a:moveTo>
                    <a:lnTo>
                      <a:pt x="0" y="117"/>
                    </a:lnTo>
                    <a:lnTo>
                      <a:pt x="0" y="147"/>
                    </a:lnTo>
                    <a:lnTo>
                      <a:pt x="426" y="279"/>
                    </a:lnTo>
                    <a:lnTo>
                      <a:pt x="426" y="249"/>
                    </a:lnTo>
                    <a:lnTo>
                      <a:pt x="660" y="78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6" name="Line 62">
                <a:extLst>
                  <a:ext uri="{FF2B5EF4-FFF2-40B4-BE49-F238E27FC236}">
                    <a16:creationId xmlns:a16="http://schemas.microsoft.com/office/drawing/2014/main" id="{87B44B21-EFBD-4D5D-8878-B98923A86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3" y="1519"/>
                <a:ext cx="278" cy="8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7" name="Freeform 63">
                <a:extLst>
                  <a:ext uri="{FF2B5EF4-FFF2-40B4-BE49-F238E27FC236}">
                    <a16:creationId xmlns:a16="http://schemas.microsoft.com/office/drawing/2014/main" id="{0D402703-A280-4331-9930-39149277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494"/>
                <a:ext cx="150" cy="131"/>
              </a:xfrm>
              <a:custGeom>
                <a:avLst/>
                <a:gdLst>
                  <a:gd name="T0" fmla="*/ 1 w 234"/>
                  <a:gd name="T1" fmla="*/ 0 h 204"/>
                  <a:gd name="T2" fmla="*/ 1 w 234"/>
                  <a:gd name="T3" fmla="*/ 1 h 204"/>
                  <a:gd name="T4" fmla="*/ 0 w 234"/>
                  <a:gd name="T5" fmla="*/ 1 h 204"/>
                  <a:gd name="T6" fmla="*/ 0 w 234"/>
                  <a:gd name="T7" fmla="*/ 1 h 204"/>
                  <a:gd name="T8" fmla="*/ 1 w 234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204">
                    <a:moveTo>
                      <a:pt x="234" y="0"/>
                    </a:moveTo>
                    <a:lnTo>
                      <a:pt x="234" y="27"/>
                    </a:lnTo>
                    <a:lnTo>
                      <a:pt x="0" y="204"/>
                    </a:lnTo>
                    <a:lnTo>
                      <a:pt x="0" y="168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8" name="Freeform 64">
                <a:extLst>
                  <a:ext uri="{FF2B5EF4-FFF2-40B4-BE49-F238E27FC236}">
                    <a16:creationId xmlns:a16="http://schemas.microsoft.com/office/drawing/2014/main" id="{6B6414F6-8D7D-4EF9-9928-9F29A44A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453"/>
                <a:ext cx="312" cy="97"/>
              </a:xfrm>
              <a:custGeom>
                <a:avLst/>
                <a:gdLst>
                  <a:gd name="T0" fmla="*/ 1 w 486"/>
                  <a:gd name="T1" fmla="*/ 0 h 150"/>
                  <a:gd name="T2" fmla="*/ 0 w 486"/>
                  <a:gd name="T3" fmla="*/ 1 h 150"/>
                  <a:gd name="T4" fmla="*/ 1 w 486"/>
                  <a:gd name="T5" fmla="*/ 1 h 150"/>
                  <a:gd name="T6" fmla="*/ 1 w 486"/>
                  <a:gd name="T7" fmla="*/ 1 h 150"/>
                  <a:gd name="T8" fmla="*/ 1 w 486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6" h="150">
                    <a:moveTo>
                      <a:pt x="138" y="0"/>
                    </a:moveTo>
                    <a:lnTo>
                      <a:pt x="0" y="63"/>
                    </a:lnTo>
                    <a:lnTo>
                      <a:pt x="372" y="150"/>
                    </a:lnTo>
                    <a:lnTo>
                      <a:pt x="486" y="7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9" name="Freeform 65">
                <a:extLst>
                  <a:ext uri="{FF2B5EF4-FFF2-40B4-BE49-F238E27FC236}">
                    <a16:creationId xmlns:a16="http://schemas.microsoft.com/office/drawing/2014/main" id="{DB4A6375-5A1F-4FB4-BB3C-C205361B1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1523"/>
                <a:ext cx="106" cy="34"/>
              </a:xfrm>
              <a:custGeom>
                <a:avLst/>
                <a:gdLst>
                  <a:gd name="T0" fmla="*/ 1 w 165"/>
                  <a:gd name="T1" fmla="*/ 0 h 54"/>
                  <a:gd name="T2" fmla="*/ 1 w 165"/>
                  <a:gd name="T3" fmla="*/ 1 h 54"/>
                  <a:gd name="T4" fmla="*/ 1 w 165"/>
                  <a:gd name="T5" fmla="*/ 1 h 54"/>
                  <a:gd name="T6" fmla="*/ 0 w 165"/>
                  <a:gd name="T7" fmla="*/ 1 h 54"/>
                  <a:gd name="T8" fmla="*/ 1 w 16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54">
                    <a:moveTo>
                      <a:pt x="63" y="0"/>
                    </a:moveTo>
                    <a:lnTo>
                      <a:pt x="165" y="24"/>
                    </a:lnTo>
                    <a:lnTo>
                      <a:pt x="96" y="54"/>
                    </a:lnTo>
                    <a:lnTo>
                      <a:pt x="0" y="2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06EB59-CB3E-462D-B288-AD15F58AEB9D}"/>
              </a:ext>
            </a:extLst>
          </p:cNvPr>
          <p:cNvGrpSpPr/>
          <p:nvPr/>
        </p:nvGrpSpPr>
        <p:grpSpPr>
          <a:xfrm>
            <a:off x="1078230" y="1541385"/>
            <a:ext cx="2404618" cy="1075730"/>
            <a:chOff x="1078230" y="1541385"/>
            <a:chExt cx="2404618" cy="107573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A87D0B5-1C9D-4D5E-93B5-B17CB6D27C99}"/>
                </a:ext>
              </a:extLst>
            </p:cNvPr>
            <p:cNvSpPr/>
            <p:nvPr/>
          </p:nvSpPr>
          <p:spPr>
            <a:xfrm>
              <a:off x="1078230" y="1541385"/>
              <a:ext cx="202215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3768A71-59A1-4AAF-8830-CE323FED8530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2981322" y="2250997"/>
              <a:ext cx="501526" cy="366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31D49E9-D375-4CFE-927C-FA3B05D5159F}"/>
                </a:ext>
              </a:extLst>
            </p:cNvPr>
            <p:cNvSpPr/>
            <p:nvPr/>
          </p:nvSpPr>
          <p:spPr>
            <a:xfrm>
              <a:off x="1587963" y="1724324"/>
              <a:ext cx="1433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One Sensor / Actuator device for World Market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159" name="Picture 158" descr="A close up of a cage&#10;&#10;Description automatically generated">
              <a:extLst>
                <a:ext uri="{FF2B5EF4-FFF2-40B4-BE49-F238E27FC236}">
                  <a16:creationId xmlns:a16="http://schemas.microsoft.com/office/drawing/2014/main" id="{0932671F-EAFE-4383-B281-1DEF4EE2B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59" y="1812550"/>
              <a:ext cx="381595" cy="381595"/>
            </a:xfrm>
            <a:prstGeom prst="rect">
              <a:avLst/>
            </a:prstGeom>
          </p:spPr>
        </p:pic>
        <p:sp>
          <p:nvSpPr>
            <p:cNvPr id="160" name="AutoShape 182">
              <a:extLst>
                <a:ext uri="{FF2B5EF4-FFF2-40B4-BE49-F238E27FC236}">
                  <a16:creationId xmlns:a16="http://schemas.microsoft.com/office/drawing/2014/main" id="{26E0238F-6772-471D-ABC2-7719ACB40B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V="1">
              <a:off x="1478064" y="2077579"/>
              <a:ext cx="109898" cy="212554"/>
            </a:xfrm>
            <a:prstGeom prst="can">
              <a:avLst>
                <a:gd name="adj" fmla="val 37216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93B760-0C96-E198-EB65-FEC88A3A672E}"/>
              </a:ext>
            </a:extLst>
          </p:cNvPr>
          <p:cNvGrpSpPr/>
          <p:nvPr/>
        </p:nvGrpSpPr>
        <p:grpSpPr>
          <a:xfrm>
            <a:off x="2309811" y="3408285"/>
            <a:ext cx="1773080" cy="1238250"/>
            <a:chOff x="2309811" y="3408285"/>
            <a:chExt cx="1773080" cy="1238250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99AC53F-CF81-41DE-86C5-872EE24C4507}"/>
                </a:ext>
              </a:extLst>
            </p:cNvPr>
            <p:cNvSpPr/>
            <p:nvPr/>
          </p:nvSpPr>
          <p:spPr>
            <a:xfrm>
              <a:off x="2309811" y="3674985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58EF80-124C-4A5C-880F-81991D00CACF}"/>
                </a:ext>
              </a:extLst>
            </p:cNvPr>
            <p:cNvCxnSpPr/>
            <p:nvPr/>
          </p:nvCxnSpPr>
          <p:spPr>
            <a:xfrm flipV="1">
              <a:off x="3562350" y="3408285"/>
              <a:ext cx="180975" cy="309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17F8773-8C06-494F-B3EF-9096CE173011}"/>
                </a:ext>
              </a:extLst>
            </p:cNvPr>
            <p:cNvSpPr/>
            <p:nvPr/>
          </p:nvSpPr>
          <p:spPr>
            <a:xfrm>
              <a:off x="2832264" y="3898895"/>
              <a:ext cx="12506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 err="1">
                  <a:latin typeface="+mn-lt"/>
                </a:rPr>
                <a:t>Detection</a:t>
              </a:r>
              <a:r>
                <a:rPr lang="de-DE" sz="1200" dirty="0">
                  <a:latin typeface="+mn-lt"/>
                </a:rPr>
                <a:t> </a:t>
              </a:r>
              <a:r>
                <a:rPr lang="de-DE" sz="1200" dirty="0" err="1">
                  <a:latin typeface="+mn-lt"/>
                </a:rPr>
                <a:t>of</a:t>
              </a:r>
              <a:r>
                <a:rPr lang="de-DE" sz="1200" dirty="0">
                  <a:latin typeface="+mn-lt"/>
                </a:rPr>
                <a:t> </a:t>
              </a:r>
              <a:r>
                <a:rPr lang="de-DE" sz="1200" dirty="0" err="1">
                  <a:latin typeface="+mn-lt"/>
                </a:rPr>
                <a:t>Misconnection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15C07F9-9B6D-4D09-8D81-23724A5688ED}"/>
                </a:ext>
              </a:extLst>
            </p:cNvPr>
            <p:cNvCxnSpPr>
              <a:cxnSpLocks/>
            </p:cNvCxnSpPr>
            <p:nvPr/>
          </p:nvCxnSpPr>
          <p:spPr>
            <a:xfrm>
              <a:off x="2431847" y="4063568"/>
              <a:ext cx="87630" cy="0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5EEECA0-C197-4541-89AD-48322B2DC15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847" y="4250295"/>
              <a:ext cx="87630" cy="0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C06636F-553D-416C-BA24-035A174B28CB}"/>
                </a:ext>
              </a:extLst>
            </p:cNvPr>
            <p:cNvCxnSpPr/>
            <p:nvPr/>
          </p:nvCxnSpPr>
          <p:spPr>
            <a:xfrm>
              <a:off x="2519477" y="4063568"/>
              <a:ext cx="190283" cy="186727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79C2E58-DEBB-4839-B38D-556AC1DE1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581" y="4063568"/>
              <a:ext cx="190283" cy="186727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A76051F-033C-4503-8C95-0636273586FC}"/>
                </a:ext>
              </a:extLst>
            </p:cNvPr>
            <p:cNvCxnSpPr/>
            <p:nvPr/>
          </p:nvCxnSpPr>
          <p:spPr>
            <a:xfrm>
              <a:off x="2704864" y="4063568"/>
              <a:ext cx="151916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AAA4E7B-4CC8-4CB1-9BD2-AE4111D57428}"/>
                </a:ext>
              </a:extLst>
            </p:cNvPr>
            <p:cNvCxnSpPr/>
            <p:nvPr/>
          </p:nvCxnSpPr>
          <p:spPr>
            <a:xfrm>
              <a:off x="2704864" y="4250295"/>
              <a:ext cx="151916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6E851-6A79-5851-B242-9592D0E63A0A}"/>
              </a:ext>
            </a:extLst>
          </p:cNvPr>
          <p:cNvGrpSpPr/>
          <p:nvPr/>
        </p:nvGrpSpPr>
        <p:grpSpPr>
          <a:xfrm>
            <a:off x="3124200" y="1055610"/>
            <a:ext cx="1838325" cy="1419225"/>
            <a:chOff x="3124200" y="1055610"/>
            <a:chExt cx="1838325" cy="141922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1A7E8B-F4F1-4133-8549-D125790FF7DA}"/>
                </a:ext>
              </a:extLst>
            </p:cNvPr>
            <p:cNvSpPr/>
            <p:nvPr/>
          </p:nvSpPr>
          <p:spPr>
            <a:xfrm>
              <a:off x="3124200" y="1055610"/>
              <a:ext cx="183832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45821B6-4879-466A-860D-6EA25695E486}"/>
                </a:ext>
              </a:extLst>
            </p:cNvPr>
            <p:cNvCxnSpPr>
              <a:stCxn id="31" idx="4"/>
              <a:endCxn id="7" idx="0"/>
            </p:cNvCxnSpPr>
            <p:nvPr/>
          </p:nvCxnSpPr>
          <p:spPr>
            <a:xfrm>
              <a:off x="4043363" y="2027160"/>
              <a:ext cx="52387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97DBC58-A989-4813-86D2-26D1BEEBC4D9}"/>
                </a:ext>
              </a:extLst>
            </p:cNvPr>
            <p:cNvSpPr/>
            <p:nvPr/>
          </p:nvSpPr>
          <p:spPr>
            <a:xfrm>
              <a:off x="3185724" y="1200757"/>
              <a:ext cx="1144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 err="1">
                  <a:latin typeface="+mn-lt"/>
                </a:rPr>
                <a:t>Wiring</a:t>
              </a:r>
              <a:r>
                <a:rPr lang="de-DE" sz="1200" dirty="0">
                  <a:latin typeface="+mn-lt"/>
                </a:rPr>
                <a:t> &amp;</a:t>
              </a:r>
              <a:br>
                <a:rPr lang="de-DE" sz="1200" dirty="0">
                  <a:latin typeface="+mn-lt"/>
                </a:rPr>
              </a:br>
              <a:r>
                <a:rPr lang="de-DE" sz="1200" dirty="0">
                  <a:latin typeface="+mn-lt"/>
                </a:rPr>
                <a:t>Power </a:t>
              </a:r>
              <a:r>
                <a:rPr lang="de-DE" sz="1200" dirty="0" err="1">
                  <a:latin typeface="+mn-lt"/>
                </a:rPr>
                <a:t>supply</a:t>
              </a:r>
              <a:endParaRPr lang="de-DE" sz="1200" dirty="0">
                <a:latin typeface="+mn-lt"/>
              </a:endParaRPr>
            </a:p>
            <a:p>
              <a:pPr algn="ctr"/>
              <a:r>
                <a:rPr lang="de-DE" sz="1200" dirty="0">
                  <a:latin typeface="+mn-lt"/>
                </a:rPr>
                <a:t>(IO-Link)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9CE75E0-EC3B-4C55-B11B-1C8856DACDBD}"/>
                </a:ext>
              </a:extLst>
            </p:cNvPr>
            <p:cNvSpPr/>
            <p:nvPr/>
          </p:nvSpPr>
          <p:spPr>
            <a:xfrm>
              <a:off x="4338638" y="1350586"/>
              <a:ext cx="490537" cy="248544"/>
            </a:xfrm>
            <a:custGeom>
              <a:avLst/>
              <a:gdLst>
                <a:gd name="connsiteX0" fmla="*/ 0 w 490537"/>
                <a:gd name="connsiteY0" fmla="*/ 17020 h 248544"/>
                <a:gd name="connsiteX1" fmla="*/ 319087 w 490537"/>
                <a:gd name="connsiteY1" fmla="*/ 21783 h 248544"/>
                <a:gd name="connsiteX2" fmla="*/ 4762 w 490537"/>
                <a:gd name="connsiteY2" fmla="*/ 231333 h 248544"/>
                <a:gd name="connsiteX3" fmla="*/ 490537 w 490537"/>
                <a:gd name="connsiteY3" fmla="*/ 236095 h 248544"/>
                <a:gd name="connsiteX4" fmla="*/ 490537 w 490537"/>
                <a:gd name="connsiteY4" fmla="*/ 236095 h 2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537" h="248544">
                  <a:moveTo>
                    <a:pt x="0" y="17020"/>
                  </a:moveTo>
                  <a:cubicBezTo>
                    <a:pt x="159146" y="1542"/>
                    <a:pt x="318293" y="-13936"/>
                    <a:pt x="319087" y="21783"/>
                  </a:cubicBezTo>
                  <a:cubicBezTo>
                    <a:pt x="319881" y="57502"/>
                    <a:pt x="-23813" y="195614"/>
                    <a:pt x="4762" y="231333"/>
                  </a:cubicBezTo>
                  <a:cubicBezTo>
                    <a:pt x="33337" y="267052"/>
                    <a:pt x="490537" y="236095"/>
                    <a:pt x="490537" y="236095"/>
                  </a:cubicBezTo>
                  <a:lnTo>
                    <a:pt x="490537" y="236095"/>
                  </a:lnTo>
                </a:path>
              </a:pathLst>
            </a:custGeom>
            <a:noFill/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TextBox 55">
              <a:extLst>
                <a:ext uri="{FF2B5EF4-FFF2-40B4-BE49-F238E27FC236}">
                  <a16:creationId xmlns:a16="http://schemas.microsoft.com/office/drawing/2014/main" id="{E7F71D3C-425D-4233-8B90-81285E8C328C}"/>
                </a:ext>
              </a:extLst>
            </p:cNvPr>
            <p:cNvSpPr txBox="1"/>
            <p:nvPr/>
          </p:nvSpPr>
          <p:spPr>
            <a:xfrm>
              <a:off x="4322448" y="1621166"/>
              <a:ext cx="5177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9900"/>
                  </a:solidFill>
                  <a:latin typeface="+mn-lt"/>
                </a:rPr>
                <a:t>COM + 24 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C7B666-D17B-CDFA-C1B1-ABBC12B91BDF}"/>
              </a:ext>
            </a:extLst>
          </p:cNvPr>
          <p:cNvGrpSpPr/>
          <p:nvPr/>
        </p:nvGrpSpPr>
        <p:grpSpPr>
          <a:xfrm>
            <a:off x="1247772" y="2674860"/>
            <a:ext cx="1990728" cy="971550"/>
            <a:chOff x="1247772" y="2674860"/>
            <a:chExt cx="1990728" cy="97155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9ACE191-BC1E-4255-81E2-FFD906A2B926}"/>
                </a:ext>
              </a:extLst>
            </p:cNvPr>
            <p:cNvSpPr/>
            <p:nvPr/>
          </p:nvSpPr>
          <p:spPr>
            <a:xfrm>
              <a:off x="1247772" y="2674860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2A62A07-BF0D-400A-898D-E48FC7BF73F4}"/>
                </a:ext>
              </a:extLst>
            </p:cNvPr>
            <p:cNvCxnSpPr/>
            <p:nvPr/>
          </p:nvCxnSpPr>
          <p:spPr>
            <a:xfrm flipV="1">
              <a:off x="2990847" y="3082053"/>
              <a:ext cx="247653" cy="5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F5B5EC2-0C5E-44E7-8331-20AFE23EE763}"/>
                </a:ext>
              </a:extLst>
            </p:cNvPr>
            <p:cNvSpPr/>
            <p:nvPr/>
          </p:nvSpPr>
          <p:spPr>
            <a:xfrm>
              <a:off x="1288002" y="2894888"/>
              <a:ext cx="531493" cy="5314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Arrow: Curved Down 162">
              <a:extLst>
                <a:ext uri="{FF2B5EF4-FFF2-40B4-BE49-F238E27FC236}">
                  <a16:creationId xmlns:a16="http://schemas.microsoft.com/office/drawing/2014/main" id="{16C83593-48D0-45B9-936B-59F58EEBF8E7}"/>
                </a:ext>
              </a:extLst>
            </p:cNvPr>
            <p:cNvSpPr/>
            <p:nvPr/>
          </p:nvSpPr>
          <p:spPr>
            <a:xfrm>
              <a:off x="1425496" y="3006666"/>
              <a:ext cx="269211" cy="107914"/>
            </a:xfrm>
            <a:prstGeom prst="curvedDownArrow">
              <a:avLst>
                <a:gd name="adj1" fmla="val 25000"/>
                <a:gd name="adj2" fmla="val 64236"/>
                <a:gd name="adj3" fmla="val 39122"/>
              </a:avLst>
            </a:prstGeom>
            <a:solidFill>
              <a:srgbClr val="FF9900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Arrow: Curved Down 163">
              <a:extLst>
                <a:ext uri="{FF2B5EF4-FFF2-40B4-BE49-F238E27FC236}">
                  <a16:creationId xmlns:a16="http://schemas.microsoft.com/office/drawing/2014/main" id="{EC1AFF3B-04F9-4B4E-9195-6D6A284F79F6}"/>
                </a:ext>
              </a:extLst>
            </p:cNvPr>
            <p:cNvSpPr/>
            <p:nvPr/>
          </p:nvSpPr>
          <p:spPr>
            <a:xfrm flipH="1" flipV="1">
              <a:off x="1412413" y="3185633"/>
              <a:ext cx="269211" cy="107914"/>
            </a:xfrm>
            <a:prstGeom prst="curvedDownArrow">
              <a:avLst>
                <a:gd name="adj1" fmla="val 25000"/>
                <a:gd name="adj2" fmla="val 64236"/>
                <a:gd name="adj3" fmla="val 39122"/>
              </a:avLst>
            </a:prstGeom>
            <a:solidFill>
              <a:srgbClr val="FF9900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41DA061-020C-4139-915D-E1DA9D870492}"/>
                </a:ext>
              </a:extLst>
            </p:cNvPr>
            <p:cNvSpPr/>
            <p:nvPr/>
          </p:nvSpPr>
          <p:spPr>
            <a:xfrm>
              <a:off x="1672359" y="2843359"/>
              <a:ext cx="1330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Sensor / Actuator Replacement w/o Tools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08BB7-D94B-897C-BDB7-2779C8380AAB}"/>
              </a:ext>
            </a:extLst>
          </p:cNvPr>
          <p:cNvGrpSpPr/>
          <p:nvPr/>
        </p:nvGrpSpPr>
        <p:grpSpPr>
          <a:xfrm>
            <a:off x="4300536" y="3375244"/>
            <a:ext cx="1733550" cy="1280816"/>
            <a:chOff x="4300536" y="3375244"/>
            <a:chExt cx="1733550" cy="128081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EC5A908-5E00-45FD-A85A-C1747552D77D}"/>
                </a:ext>
              </a:extLst>
            </p:cNvPr>
            <p:cNvSpPr/>
            <p:nvPr/>
          </p:nvSpPr>
          <p:spPr>
            <a:xfrm>
              <a:off x="4300536" y="3684510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DEC521C-647E-4C61-9E30-FCE9B8C32ABB}"/>
                </a:ext>
              </a:extLst>
            </p:cNvPr>
            <p:cNvCxnSpPr/>
            <p:nvPr/>
          </p:nvCxnSpPr>
          <p:spPr>
            <a:xfrm flipH="1" flipV="1">
              <a:off x="4536088" y="3375244"/>
              <a:ext cx="115759" cy="380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977236D-4DCE-4325-A26D-3832B02690E7}"/>
                </a:ext>
              </a:extLst>
            </p:cNvPr>
            <p:cNvSpPr/>
            <p:nvPr/>
          </p:nvSpPr>
          <p:spPr>
            <a:xfrm>
              <a:off x="4322448" y="3910357"/>
              <a:ext cx="13344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Communication,</a:t>
              </a:r>
              <a:br>
                <a:rPr lang="de-DE" sz="1200" dirty="0">
                  <a:latin typeface="+mn-lt"/>
                </a:rPr>
              </a:br>
              <a:r>
                <a:rPr lang="de-DE" sz="1200" dirty="0">
                  <a:latin typeface="+mn-lt"/>
                </a:rPr>
                <a:t>b</a:t>
              </a:r>
              <a:r>
                <a:rPr lang="de-DE" sz="1200" dirty="0"/>
                <a:t>idirectional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898D0C7-2FF1-596C-7C47-CD791B5A858F}"/>
                </a:ext>
              </a:extLst>
            </p:cNvPr>
            <p:cNvCxnSpPr/>
            <p:nvPr/>
          </p:nvCxnSpPr>
          <p:spPr>
            <a:xfrm flipH="1">
              <a:off x="5522237" y="4063568"/>
              <a:ext cx="38055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E0EF5B4-D61C-EA03-9C8F-8FEBDF32CBB2}"/>
                </a:ext>
              </a:extLst>
            </p:cNvPr>
            <p:cNvCxnSpPr>
              <a:cxnSpLocks/>
            </p:cNvCxnSpPr>
            <p:nvPr/>
          </p:nvCxnSpPr>
          <p:spPr>
            <a:xfrm>
              <a:off x="5559583" y="4250295"/>
              <a:ext cx="37231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02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-IO_Link_KnotenGrafik_en_2023">
            <a:extLst>
              <a:ext uri="{FF2B5EF4-FFF2-40B4-BE49-F238E27FC236}">
                <a16:creationId xmlns:a16="http://schemas.microsoft.com/office/drawing/2014/main" id="{66503214-42B4-F533-BE8B-C280E1BD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951750"/>
            <a:ext cx="86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– Real World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7F7C5-299A-A198-4BC0-78CE9FB6BAF1}"/>
              </a:ext>
            </a:extLst>
          </p:cNvPr>
          <p:cNvSpPr txBox="1"/>
          <p:nvPr/>
        </p:nvSpPr>
        <p:spPr>
          <a:xfrm>
            <a:off x="802288" y="3080014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More than 420 member </a:t>
            </a:r>
          </a:p>
          <a:p>
            <a:r>
              <a:rPr lang="en-US" sz="1400" dirty="0">
                <a:latin typeface="+mn-lt"/>
              </a:rPr>
              <a:t>Companies worldwide</a:t>
            </a:r>
          </a:p>
        </p:txBody>
      </p:sp>
    </p:spTree>
    <p:extLst>
      <p:ext uri="{BB962C8B-B14F-4D97-AF65-F5344CB8AC3E}">
        <p14:creationId xmlns:p14="http://schemas.microsoft.com/office/powerpoint/2010/main" val="6608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18063"/>
            <a:ext cx="2873375" cy="263525"/>
          </a:xfrm>
        </p:spPr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8" name="Rechteck 119">
            <a:extLst>
              <a:ext uri="{FF2B5EF4-FFF2-40B4-BE49-F238E27FC236}">
                <a16:creationId xmlns:a16="http://schemas.microsoft.com/office/drawing/2014/main" id="{4B6E79CB-01EE-FF52-45D7-51A2285D64D9}"/>
              </a:ext>
            </a:extLst>
          </p:cNvPr>
          <p:cNvSpPr/>
          <p:nvPr/>
        </p:nvSpPr>
        <p:spPr>
          <a:xfrm>
            <a:off x="906968" y="2571750"/>
            <a:ext cx="6092874" cy="15739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Can this be extended to cover Safety?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A95DB-C99B-D968-9089-1E07AD70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69" y="1052378"/>
            <a:ext cx="4229690" cy="1314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2F235-B26E-BC06-1F46-3F23CE1A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74" y="1052378"/>
            <a:ext cx="4242679" cy="1314632"/>
          </a:xfrm>
          <a:prstGeom prst="rect">
            <a:avLst/>
          </a:prstGeom>
        </p:spPr>
      </p:pic>
      <p:sp>
        <p:nvSpPr>
          <p:cNvPr id="2" name="Rechteck 119">
            <a:extLst>
              <a:ext uri="{FF2B5EF4-FFF2-40B4-BE49-F238E27FC236}">
                <a16:creationId xmlns:a16="http://schemas.microsoft.com/office/drawing/2014/main" id="{61B95C96-E9DF-E091-A7D5-127D0D88D4C7}"/>
              </a:ext>
            </a:extLst>
          </p:cNvPr>
          <p:cNvSpPr/>
          <p:nvPr/>
        </p:nvSpPr>
        <p:spPr>
          <a:xfrm>
            <a:off x="900474" y="2571750"/>
            <a:ext cx="6092874" cy="15739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9348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421EA1-A556-2B00-0A01-0B0A3AF98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81" y="2014344"/>
            <a:ext cx="923925" cy="923925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BCDA3F-E9D0-D512-5BB5-F3F00B6E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206" y="2138169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C0F1CD-163D-E97D-D53F-D8A7F677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031" y="2744594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9357B6-344B-3382-2A23-9F5F401C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756" y="2433444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Text Box 95">
            <a:extLst>
              <a:ext uri="{FF2B5EF4-FFF2-40B4-BE49-F238E27FC236}">
                <a16:creationId xmlns:a16="http://schemas.microsoft.com/office/drawing/2014/main" id="{61ECB953-EA11-C6CC-3FD5-F9DD8D1D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181" y="2177857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10" name="Text Box 96">
            <a:extLst>
              <a:ext uri="{FF2B5EF4-FFF2-40B4-BE49-F238E27FC236}">
                <a16:creationId xmlns:a16="http://schemas.microsoft.com/office/drawing/2014/main" id="{47962A01-E709-222A-1C8B-36160D567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31" y="2346132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11" name="Text Box 97">
            <a:extLst>
              <a:ext uri="{FF2B5EF4-FFF2-40B4-BE49-F238E27FC236}">
                <a16:creationId xmlns:a16="http://schemas.microsoft.com/office/drawing/2014/main" id="{DA31A25D-491A-CE6D-B27F-FA9D0D297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006" y="2555682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2" name="Text Box 98">
            <a:extLst>
              <a:ext uri="{FF2B5EF4-FFF2-40B4-BE49-F238E27FC236}">
                <a16:creationId xmlns:a16="http://schemas.microsoft.com/office/drawing/2014/main" id="{CF4C3373-9BA2-E511-9365-D2CB7D72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806" y="2342957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759FACAA-0F5E-EFE2-4010-39B0485A0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656" y="1660332"/>
            <a:ext cx="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Line 100">
            <a:extLst>
              <a:ext uri="{FF2B5EF4-FFF2-40B4-BE49-F238E27FC236}">
                <a16:creationId xmlns:a16="http://schemas.microsoft.com/office/drawing/2014/main" id="{54BB72E7-A3D6-661A-5110-44F0A0E41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656" y="1658744"/>
            <a:ext cx="96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Line 101">
            <a:extLst>
              <a:ext uri="{FF2B5EF4-FFF2-40B4-BE49-F238E27FC236}">
                <a16:creationId xmlns:a16="http://schemas.microsoft.com/office/drawing/2014/main" id="{55D02692-FBE3-670C-2B28-9C0C60D3C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3481" y="2782694"/>
            <a:ext cx="0" cy="509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496646-B07F-055B-C2D6-E191A4A0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581" y="1614294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D1D3D9-F60F-85F3-730B-8B23CB9E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331" y="3246244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Line 104">
            <a:extLst>
              <a:ext uri="{FF2B5EF4-FFF2-40B4-BE49-F238E27FC236}">
                <a16:creationId xmlns:a16="http://schemas.microsoft.com/office/drawing/2014/main" id="{939AB901-3937-7F9A-856E-4F42FC9C5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3481" y="3290694"/>
            <a:ext cx="96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Text Box 105">
            <a:extLst>
              <a:ext uri="{FF2B5EF4-FFF2-40B4-BE49-F238E27FC236}">
                <a16:creationId xmlns:a16="http://schemas.microsoft.com/office/drawing/2014/main" id="{127F669E-52ED-013D-119B-80E8CB84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669" y="3057332"/>
            <a:ext cx="296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L-</a:t>
            </a:r>
          </a:p>
        </p:txBody>
      </p:sp>
      <p:sp>
        <p:nvSpPr>
          <p:cNvPr id="20" name="Text Box 106">
            <a:extLst>
              <a:ext uri="{FF2B5EF4-FFF2-40B4-BE49-F238E27FC236}">
                <a16:creationId xmlns:a16="http://schemas.microsoft.com/office/drawing/2014/main" id="{496579CF-B465-2B60-FC6A-71DC73AE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81" y="2577110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I/Q</a:t>
            </a:r>
          </a:p>
        </p:txBody>
      </p:sp>
      <p:sp>
        <p:nvSpPr>
          <p:cNvPr id="21" name="Text Box 107">
            <a:extLst>
              <a:ext uri="{FF2B5EF4-FFF2-40B4-BE49-F238E27FC236}">
                <a16:creationId xmlns:a16="http://schemas.microsoft.com/office/drawing/2014/main" id="{326CD878-E5A3-156F-1323-4F93CE67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4" y="1685732"/>
            <a:ext cx="328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L+</a:t>
            </a:r>
          </a:p>
        </p:txBody>
      </p:sp>
      <p:sp>
        <p:nvSpPr>
          <p:cNvPr id="22" name="Line 110">
            <a:extLst>
              <a:ext uri="{FF2B5EF4-FFF2-40B4-BE49-F238E27FC236}">
                <a16:creationId xmlns:a16="http://schemas.microsoft.com/office/drawing/2014/main" id="{66741CA6-C41C-AF32-6D1B-EACF2B065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2253" y="1909569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Line 111">
            <a:extLst>
              <a:ext uri="{FF2B5EF4-FFF2-40B4-BE49-F238E27FC236}">
                <a16:creationId xmlns:a16="http://schemas.microsoft.com/office/drawing/2014/main" id="{797A4DC7-DAF2-1C2B-C947-33F0B4AB0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2252" y="2177856"/>
            <a:ext cx="110832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387090-BADF-681E-5A61-D978A7F7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531" y="2430269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2A615A-7B72-5711-D172-7C8D1D557AA1}"/>
              </a:ext>
            </a:extLst>
          </p:cNvPr>
          <p:cNvGrpSpPr/>
          <p:nvPr/>
        </p:nvGrpSpPr>
        <p:grpSpPr>
          <a:xfrm>
            <a:off x="2881556" y="2106419"/>
            <a:ext cx="1266874" cy="722471"/>
            <a:chOff x="2881556" y="2106419"/>
            <a:chExt cx="1266874" cy="722471"/>
          </a:xfrm>
        </p:grpSpPr>
        <p:sp>
          <p:nvSpPr>
            <p:cNvPr id="25" name="Freeform 130">
              <a:extLst>
                <a:ext uri="{FF2B5EF4-FFF2-40B4-BE49-F238E27FC236}">
                  <a16:creationId xmlns:a16="http://schemas.microsoft.com/office/drawing/2014/main" id="{A4C1CA32-37E7-403D-C49E-00B0384AD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353" y="2115944"/>
              <a:ext cx="241300" cy="231775"/>
            </a:xfrm>
            <a:custGeom>
              <a:avLst/>
              <a:gdLst>
                <a:gd name="T0" fmla="*/ 2147483647 w 64"/>
                <a:gd name="T1" fmla="*/ 2147483647 h 57"/>
                <a:gd name="T2" fmla="*/ 2147483647 w 64"/>
                <a:gd name="T3" fmla="*/ 2147483647 h 57"/>
                <a:gd name="T4" fmla="*/ 0 w 64"/>
                <a:gd name="T5" fmla="*/ 2147483647 h 57"/>
                <a:gd name="T6" fmla="*/ 0 w 64"/>
                <a:gd name="T7" fmla="*/ 2147483647 h 57"/>
                <a:gd name="T8" fmla="*/ 0 w 64"/>
                <a:gd name="T9" fmla="*/ 0 h 57"/>
                <a:gd name="T10" fmla="*/ 2147483647 w 64"/>
                <a:gd name="T11" fmla="*/ 2147483647 h 57"/>
                <a:gd name="T12" fmla="*/ 2147483647 w 64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7">
                  <a:moveTo>
                    <a:pt x="64" y="29"/>
                  </a:moveTo>
                  <a:lnTo>
                    <a:pt x="32" y="43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14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B9700-241F-D6EF-3F9C-35D90CF48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831" y="2165157"/>
              <a:ext cx="343522" cy="130175"/>
            </a:xfrm>
            <a:prstGeom prst="rect">
              <a:avLst/>
            </a:pr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AC4CD2-3372-02E6-ACA4-B56231F3D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831" y="2641407"/>
              <a:ext cx="343522" cy="128587"/>
            </a:xfrm>
            <a:prstGeom prst="rect">
              <a:avLst/>
            </a:pr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33">
              <a:extLst>
                <a:ext uri="{FF2B5EF4-FFF2-40B4-BE49-F238E27FC236}">
                  <a16:creationId xmlns:a16="http://schemas.microsoft.com/office/drawing/2014/main" id="{E28FBE0C-E7A1-5FDA-20B3-5C0422EB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294" y="2389629"/>
              <a:ext cx="617537" cy="395288"/>
            </a:xfrm>
            <a:custGeom>
              <a:avLst/>
              <a:gdLst>
                <a:gd name="T0" fmla="*/ 2147483647 w 179"/>
                <a:gd name="T1" fmla="*/ 2147483647 h 105"/>
                <a:gd name="T2" fmla="*/ 2147483647 w 179"/>
                <a:gd name="T3" fmla="*/ 2147483647 h 105"/>
                <a:gd name="T4" fmla="*/ 2147483647 w 179"/>
                <a:gd name="T5" fmla="*/ 2147483647 h 105"/>
                <a:gd name="T6" fmla="*/ 0 w 179"/>
                <a:gd name="T7" fmla="*/ 2147483647 h 105"/>
                <a:gd name="T8" fmla="*/ 0 w 179"/>
                <a:gd name="T9" fmla="*/ 0 h 105"/>
                <a:gd name="T10" fmla="*/ 2147483647 w 179"/>
                <a:gd name="T11" fmla="*/ 2147483647 h 105"/>
                <a:gd name="T12" fmla="*/ 2147483647 w 179"/>
                <a:gd name="T13" fmla="*/ 2147483647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105">
                  <a:moveTo>
                    <a:pt x="179" y="67"/>
                  </a:moveTo>
                  <a:cubicBezTo>
                    <a:pt x="179" y="80"/>
                    <a:pt x="179" y="88"/>
                    <a:pt x="179" y="101"/>
                  </a:cubicBezTo>
                  <a:cubicBezTo>
                    <a:pt x="119" y="105"/>
                    <a:pt x="89" y="83"/>
                    <a:pt x="42" y="48"/>
                  </a:cubicBezTo>
                  <a:cubicBezTo>
                    <a:pt x="30" y="39"/>
                    <a:pt x="14" y="42"/>
                    <a:pt x="0" y="42"/>
                  </a:cubicBezTo>
                  <a:lnTo>
                    <a:pt x="0" y="0"/>
                  </a:lnTo>
                  <a:cubicBezTo>
                    <a:pt x="24" y="1"/>
                    <a:pt x="24" y="1"/>
                    <a:pt x="44" y="9"/>
                  </a:cubicBezTo>
                  <a:cubicBezTo>
                    <a:pt x="85" y="25"/>
                    <a:pt x="107" y="68"/>
                    <a:pt x="179" y="67"/>
                  </a:cubicBezTo>
                  <a:close/>
                </a:path>
              </a:pathLst>
            </a:cu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A97AAE-DABF-DFCF-6C43-EF7466CFF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556" y="2388994"/>
              <a:ext cx="257175" cy="155575"/>
            </a:xfrm>
            <a:prstGeom prst="rect">
              <a:avLst/>
            </a:pr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35">
              <a:extLst>
                <a:ext uri="{FF2B5EF4-FFF2-40B4-BE49-F238E27FC236}">
                  <a16:creationId xmlns:a16="http://schemas.microsoft.com/office/drawing/2014/main" id="{4F8D74B3-FC84-2092-22B9-88C1C31F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731" y="2150869"/>
              <a:ext cx="547688" cy="393700"/>
            </a:xfrm>
            <a:custGeom>
              <a:avLst/>
              <a:gdLst>
                <a:gd name="T0" fmla="*/ 2147483647 w 178"/>
                <a:gd name="T1" fmla="*/ 2147483647 h 104"/>
                <a:gd name="T2" fmla="*/ 2147483647 w 178"/>
                <a:gd name="T3" fmla="*/ 2147483647 h 104"/>
                <a:gd name="T4" fmla="*/ 2147483647 w 178"/>
                <a:gd name="T5" fmla="*/ 2147483647 h 104"/>
                <a:gd name="T6" fmla="*/ 0 w 178"/>
                <a:gd name="T7" fmla="*/ 2147483647 h 104"/>
                <a:gd name="T8" fmla="*/ 0 w 178"/>
                <a:gd name="T9" fmla="*/ 2147483647 h 104"/>
                <a:gd name="T10" fmla="*/ 2147483647 w 178"/>
                <a:gd name="T11" fmla="*/ 2147483647 h 104"/>
                <a:gd name="T12" fmla="*/ 2147483647 w 178"/>
                <a:gd name="T13" fmla="*/ 2147483647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" h="104">
                  <a:moveTo>
                    <a:pt x="178" y="38"/>
                  </a:moveTo>
                  <a:cubicBezTo>
                    <a:pt x="178" y="25"/>
                    <a:pt x="178" y="17"/>
                    <a:pt x="178" y="3"/>
                  </a:cubicBezTo>
                  <a:cubicBezTo>
                    <a:pt x="118" y="0"/>
                    <a:pt x="89" y="22"/>
                    <a:pt x="41" y="57"/>
                  </a:cubicBezTo>
                  <a:cubicBezTo>
                    <a:pt x="30" y="65"/>
                    <a:pt x="13" y="63"/>
                    <a:pt x="0" y="63"/>
                  </a:cubicBezTo>
                  <a:lnTo>
                    <a:pt x="0" y="104"/>
                  </a:lnTo>
                  <a:cubicBezTo>
                    <a:pt x="23" y="104"/>
                    <a:pt x="24" y="104"/>
                    <a:pt x="43" y="96"/>
                  </a:cubicBezTo>
                  <a:cubicBezTo>
                    <a:pt x="85" y="79"/>
                    <a:pt x="106" y="37"/>
                    <a:pt x="178" y="38"/>
                  </a:cubicBezTo>
                  <a:close/>
                </a:path>
              </a:pathLst>
            </a:cu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Freeform 136">
              <a:extLst>
                <a:ext uri="{FF2B5EF4-FFF2-40B4-BE49-F238E27FC236}">
                  <a16:creationId xmlns:a16="http://schemas.microsoft.com/office/drawing/2014/main" id="{5753726B-DF6F-A05B-E1DE-B6F03B8E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373" y="2589019"/>
              <a:ext cx="241300" cy="231775"/>
            </a:xfrm>
            <a:custGeom>
              <a:avLst/>
              <a:gdLst>
                <a:gd name="T0" fmla="*/ 2147483647 w 64"/>
                <a:gd name="T1" fmla="*/ 2147483647 h 57"/>
                <a:gd name="T2" fmla="*/ 2147483647 w 64"/>
                <a:gd name="T3" fmla="*/ 2147483647 h 57"/>
                <a:gd name="T4" fmla="*/ 0 w 64"/>
                <a:gd name="T5" fmla="*/ 2147483647 h 57"/>
                <a:gd name="T6" fmla="*/ 0 w 64"/>
                <a:gd name="T7" fmla="*/ 2147483647 h 57"/>
                <a:gd name="T8" fmla="*/ 0 w 64"/>
                <a:gd name="T9" fmla="*/ 0 h 57"/>
                <a:gd name="T10" fmla="*/ 2147483647 w 64"/>
                <a:gd name="T11" fmla="*/ 2147483647 h 57"/>
                <a:gd name="T12" fmla="*/ 2147483647 w 64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7">
                  <a:moveTo>
                    <a:pt x="64" y="29"/>
                  </a:moveTo>
                  <a:lnTo>
                    <a:pt x="32" y="43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14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3D8F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Text Box 137">
              <a:extLst>
                <a:ext uri="{FF2B5EF4-FFF2-40B4-BE49-F238E27FC236}">
                  <a16:creationId xmlns:a16="http://schemas.microsoft.com/office/drawing/2014/main" id="{A70702B9-1FAA-24B6-A6D6-DE1938CAB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303" y="2106419"/>
              <a:ext cx="87712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</a:rPr>
                <a:t>SIO</a:t>
              </a:r>
            </a:p>
          </p:txBody>
        </p:sp>
        <p:sp>
          <p:nvSpPr>
            <p:cNvPr id="35" name="Text Box 138">
              <a:extLst>
                <a:ext uri="{FF2B5EF4-FFF2-40B4-BE49-F238E27FC236}">
                  <a16:creationId xmlns:a16="http://schemas.microsoft.com/office/drawing/2014/main" id="{4C293E95-28BB-C4A3-6608-5EFE410AA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07" y="2582669"/>
              <a:ext cx="51007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</a:rPr>
                <a:t>COMx</a:t>
              </a:r>
              <a:endParaRPr kumimoji="0" lang="en-US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4912A9-2C55-B131-CCD8-423866436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906" y="2430269"/>
              <a:ext cx="88900" cy="889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8" name="Line 141">
            <a:extLst>
              <a:ext uri="{FF2B5EF4-FFF2-40B4-BE49-F238E27FC236}">
                <a16:creationId xmlns:a16="http://schemas.microsoft.com/office/drawing/2014/main" id="{193F8E49-A8A3-09A4-626D-C71F888F8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7169" y="2474719"/>
            <a:ext cx="819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Text Box 142">
            <a:extLst>
              <a:ext uri="{FF2B5EF4-FFF2-40B4-BE49-F238E27FC236}">
                <a16:creationId xmlns:a16="http://schemas.microsoft.com/office/drawing/2014/main" id="{5B147386-8BCF-80E7-8A46-42554B20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419" y="2574732"/>
            <a:ext cx="16594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4,8 / 38,4 / 230,4 kbit/s</a:t>
            </a:r>
            <a:endParaRPr kumimoji="0" lang="en-US" alt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40" name="Line 187">
            <a:extLst>
              <a:ext uri="{FF2B5EF4-FFF2-40B4-BE49-F238E27FC236}">
                <a16:creationId xmlns:a16="http://schemas.microsoft.com/office/drawing/2014/main" id="{D31EF461-8F4F-3512-32ED-416322D322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906" y="2477894"/>
            <a:ext cx="37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C3A8324-9599-A13A-F507-A8463DB2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931" y="2436619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2" name="Text Box 192">
            <a:extLst>
              <a:ext uri="{FF2B5EF4-FFF2-40B4-BE49-F238E27FC236}">
                <a16:creationId xmlns:a16="http://schemas.microsoft.com/office/drawing/2014/main" id="{AC2B7DD6-90E4-261B-384B-852FAB26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269" y="2231832"/>
            <a:ext cx="409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C/Q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4E68FFB-1F1C-DD32-66E5-89C2A53399A1}"/>
              </a:ext>
            </a:extLst>
          </p:cNvPr>
          <p:cNvSpPr/>
          <p:nvPr/>
        </p:nvSpPr>
        <p:spPr>
          <a:xfrm>
            <a:off x="6189851" y="2641407"/>
            <a:ext cx="127580" cy="617774"/>
          </a:xfrm>
          <a:prstGeom prst="rightBrace">
            <a:avLst>
              <a:gd name="adj1" fmla="val 23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Line 197">
            <a:extLst>
              <a:ext uri="{FF2B5EF4-FFF2-40B4-BE49-F238E27FC236}">
                <a16:creationId xmlns:a16="http://schemas.microsoft.com/office/drawing/2014/main" id="{5D11461F-D08F-7B9F-0AF0-197345905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63" y="1917939"/>
            <a:ext cx="870391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" name="Text Box 193">
            <a:extLst>
              <a:ext uri="{FF2B5EF4-FFF2-40B4-BE49-F238E27FC236}">
                <a16:creationId xmlns:a16="http://schemas.microsoft.com/office/drawing/2014/main" id="{C9415E20-E46E-1E7E-EFCF-6E1DF232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79" y="2809267"/>
            <a:ext cx="17716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+mn-lt"/>
              </a:rPr>
              <a:t>IO-Link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</a:rPr>
              <a:t>communication</a:t>
            </a: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TextBox 235">
            <a:extLst>
              <a:ext uri="{FF2B5EF4-FFF2-40B4-BE49-F238E27FC236}">
                <a16:creationId xmlns:a16="http://schemas.microsoft.com/office/drawing/2014/main" id="{81C94DD1-58BB-9658-CB12-DBF96A248B87}"/>
              </a:ext>
            </a:extLst>
          </p:cNvPr>
          <p:cNvSpPr txBox="1"/>
          <p:nvPr/>
        </p:nvSpPr>
        <p:spPr>
          <a:xfrm>
            <a:off x="6394508" y="1854604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ea typeface="ＭＳ Ｐゴシック" pitchFamily="34" charset="-128"/>
              </a:rPr>
              <a:t>Switching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signal</a:t>
            </a:r>
            <a:r>
              <a:rPr lang="de-DE" sz="1200" dirty="0">
                <a:ea typeface="ＭＳ Ｐゴシック" pitchFamily="34" charset="-128"/>
              </a:rPr>
              <a:t> ("SIO")</a:t>
            </a:r>
          </a:p>
        </p:txBody>
      </p:sp>
      <p:sp>
        <p:nvSpPr>
          <p:cNvPr id="47" name="TextBox 93">
            <a:extLst>
              <a:ext uri="{FF2B5EF4-FFF2-40B4-BE49-F238E27FC236}">
                <a16:creationId xmlns:a16="http://schemas.microsoft.com/office/drawing/2014/main" id="{0729AED2-C29F-43DD-9DA6-BA88B6A79992}"/>
              </a:ext>
            </a:extLst>
          </p:cNvPr>
          <p:cNvSpPr txBox="1"/>
          <p:nvPr/>
        </p:nvSpPr>
        <p:spPr>
          <a:xfrm>
            <a:off x="4304685" y="3252207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ea typeface="ＭＳ Ｐゴシック" pitchFamily="34" charset="-128"/>
              </a:rPr>
              <a:t>"</a:t>
            </a:r>
            <a:r>
              <a:rPr lang="de-DE" sz="1200" dirty="0" err="1">
                <a:ea typeface="ＭＳ Ｐゴシック" pitchFamily="34" charset="-128"/>
              </a:rPr>
              <a:t>Coded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Switching</a:t>
            </a:r>
            <a:r>
              <a:rPr lang="de-DE" sz="1200" dirty="0">
                <a:ea typeface="ＭＳ Ｐゴシック" pitchFamily="34" charset="-128"/>
              </a:rPr>
              <a:t>"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1496387-F093-7874-0CEB-F04E17E2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129" y="2811650"/>
            <a:ext cx="1778896" cy="4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2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Safety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27C52-DAC1-7A1D-1A0B-A251B123F0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9808" y="1806030"/>
            <a:ext cx="1359423" cy="130175"/>
          </a:xfrm>
          <a:prstGeom prst="rect">
            <a:avLst/>
          </a:pr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C306C8-3C64-A6E5-8210-261EFE02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07" y="2020604"/>
            <a:ext cx="923925" cy="923925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9DD1AB-20D8-B404-D789-E457E10F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232" y="2144429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733DCD-6814-76E5-87F6-0B807BEC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057" y="2750854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623B09-38E3-1A3A-1B8F-9645352D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82" y="2439704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" name="Text Box 95">
            <a:extLst>
              <a:ext uri="{FF2B5EF4-FFF2-40B4-BE49-F238E27FC236}">
                <a16:creationId xmlns:a16="http://schemas.microsoft.com/office/drawing/2014/main" id="{992B68B6-135A-1440-236B-B9A7C8C3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207" y="2184117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50" name="Text Box 96">
            <a:extLst>
              <a:ext uri="{FF2B5EF4-FFF2-40B4-BE49-F238E27FC236}">
                <a16:creationId xmlns:a16="http://schemas.microsoft.com/office/drawing/2014/main" id="{85599D30-A53F-D0D9-0126-31C45E3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057" y="2352392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C2DD0E58-AB45-645A-19B4-520B71C3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032" y="2561942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52" name="Text Box 98">
            <a:extLst>
              <a:ext uri="{FF2B5EF4-FFF2-40B4-BE49-F238E27FC236}">
                <a16:creationId xmlns:a16="http://schemas.microsoft.com/office/drawing/2014/main" id="{69A749F4-27EA-2788-1E99-6370A1DA4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832" y="2349217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53" name="Line 99">
            <a:extLst>
              <a:ext uri="{FF2B5EF4-FFF2-40B4-BE49-F238E27FC236}">
                <a16:creationId xmlns:a16="http://schemas.microsoft.com/office/drawing/2014/main" id="{2405E341-DCF2-85EF-416C-DF110AC25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4682" y="1666592"/>
            <a:ext cx="0" cy="503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" name="Line 100">
            <a:extLst>
              <a:ext uri="{FF2B5EF4-FFF2-40B4-BE49-F238E27FC236}">
                <a16:creationId xmlns:a16="http://schemas.microsoft.com/office/drawing/2014/main" id="{7F08FDFC-D005-6307-09C4-81A633877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4682" y="1665004"/>
            <a:ext cx="96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" name="Line 101">
            <a:extLst>
              <a:ext uri="{FF2B5EF4-FFF2-40B4-BE49-F238E27FC236}">
                <a16:creationId xmlns:a16="http://schemas.microsoft.com/office/drawing/2014/main" id="{AADBC36E-B4AB-AE81-39A3-C4FBFF2926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1507" y="2788954"/>
            <a:ext cx="0" cy="509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5D93973-13F6-C3C8-64D9-7FDADF5A3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607" y="1620554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023DB17-84B5-4BA8-AAC7-2BDF2C91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357" y="3252504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" name="Line 104">
            <a:extLst>
              <a:ext uri="{FF2B5EF4-FFF2-40B4-BE49-F238E27FC236}">
                <a16:creationId xmlns:a16="http://schemas.microsoft.com/office/drawing/2014/main" id="{0A45F1CC-1D00-E8F7-2E3D-B8514A424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1507" y="3296954"/>
            <a:ext cx="962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" name="Text Box 105">
            <a:extLst>
              <a:ext uri="{FF2B5EF4-FFF2-40B4-BE49-F238E27FC236}">
                <a16:creationId xmlns:a16="http://schemas.microsoft.com/office/drawing/2014/main" id="{BD4EBCC2-54C4-5839-8384-1E5A7934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95" y="3063592"/>
            <a:ext cx="296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L-</a:t>
            </a:r>
          </a:p>
        </p:txBody>
      </p:sp>
      <p:sp>
        <p:nvSpPr>
          <p:cNvPr id="60" name="Text Box 106">
            <a:extLst>
              <a:ext uri="{FF2B5EF4-FFF2-40B4-BE49-F238E27FC236}">
                <a16:creationId xmlns:a16="http://schemas.microsoft.com/office/drawing/2014/main" id="{482C8566-E0DB-E954-9B30-34B808C1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07" y="2583370"/>
            <a:ext cx="352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I/Q</a:t>
            </a:r>
          </a:p>
        </p:txBody>
      </p:sp>
      <p:sp>
        <p:nvSpPr>
          <p:cNvPr id="61" name="Text Box 107">
            <a:extLst>
              <a:ext uri="{FF2B5EF4-FFF2-40B4-BE49-F238E27FC236}">
                <a16:creationId xmlns:a16="http://schemas.microsoft.com/office/drawing/2014/main" id="{49C0A9B5-D2CB-89D9-512B-113AC5CF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70" y="1691992"/>
            <a:ext cx="328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L+</a:t>
            </a:r>
          </a:p>
        </p:txBody>
      </p:sp>
      <p:sp>
        <p:nvSpPr>
          <p:cNvPr id="62" name="Line 110">
            <a:extLst>
              <a:ext uri="{FF2B5EF4-FFF2-40B4-BE49-F238E27FC236}">
                <a16:creationId xmlns:a16="http://schemas.microsoft.com/office/drawing/2014/main" id="{12DF4F73-7ECB-66B5-FC8E-A922C6D6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279" y="1915829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" name="Line 111">
            <a:extLst>
              <a:ext uri="{FF2B5EF4-FFF2-40B4-BE49-F238E27FC236}">
                <a16:creationId xmlns:a16="http://schemas.microsoft.com/office/drawing/2014/main" id="{9DDE2F8F-DF06-235A-5604-6895FA46B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278" y="2184116"/>
            <a:ext cx="110832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5" name="Freeform 130">
            <a:extLst>
              <a:ext uri="{FF2B5EF4-FFF2-40B4-BE49-F238E27FC236}">
                <a16:creationId xmlns:a16="http://schemas.microsoft.com/office/drawing/2014/main" id="{8524D0F0-7C48-693C-04BA-D38C5F341F3E}"/>
              </a:ext>
            </a:extLst>
          </p:cNvPr>
          <p:cNvSpPr>
            <a:spLocks/>
          </p:cNvSpPr>
          <p:nvPr/>
        </p:nvSpPr>
        <p:spPr bwMode="auto">
          <a:xfrm>
            <a:off x="3589379" y="2122204"/>
            <a:ext cx="241300" cy="231775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0 w 64"/>
              <a:gd name="T5" fmla="*/ 2147483647 h 57"/>
              <a:gd name="T6" fmla="*/ 0 w 64"/>
              <a:gd name="T7" fmla="*/ 2147483647 h 57"/>
              <a:gd name="T8" fmla="*/ 0 w 64"/>
              <a:gd name="T9" fmla="*/ 0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57">
                <a:moveTo>
                  <a:pt x="64" y="29"/>
                </a:moveTo>
                <a:lnTo>
                  <a:pt x="32" y="43"/>
                </a:lnTo>
                <a:lnTo>
                  <a:pt x="0" y="57"/>
                </a:lnTo>
                <a:lnTo>
                  <a:pt x="0" y="29"/>
                </a:lnTo>
                <a:lnTo>
                  <a:pt x="0" y="0"/>
                </a:lnTo>
                <a:lnTo>
                  <a:pt x="32" y="14"/>
                </a:lnTo>
                <a:lnTo>
                  <a:pt x="64" y="29"/>
                </a:lnTo>
                <a:close/>
              </a:path>
            </a:pathLst>
          </a:cu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47029D-3840-A6BD-700F-AF536941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57" y="2171417"/>
            <a:ext cx="343522" cy="130175"/>
          </a:xfrm>
          <a:prstGeom prst="rect">
            <a:avLst/>
          </a:pr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FA7DC88-9E27-BDA2-E654-E3D6C2109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57" y="2647667"/>
            <a:ext cx="343522" cy="128587"/>
          </a:xfrm>
          <a:prstGeom prst="rect">
            <a:avLst/>
          </a:pr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" name="Freeform 133">
            <a:extLst>
              <a:ext uri="{FF2B5EF4-FFF2-40B4-BE49-F238E27FC236}">
                <a16:creationId xmlns:a16="http://schemas.microsoft.com/office/drawing/2014/main" id="{7360D36A-601D-D826-BF1D-38B0C028D6F4}"/>
              </a:ext>
            </a:extLst>
          </p:cNvPr>
          <p:cNvSpPr>
            <a:spLocks/>
          </p:cNvSpPr>
          <p:nvPr/>
        </p:nvSpPr>
        <p:spPr bwMode="auto">
          <a:xfrm>
            <a:off x="2628320" y="2392079"/>
            <a:ext cx="617537" cy="395288"/>
          </a:xfrm>
          <a:custGeom>
            <a:avLst/>
            <a:gdLst>
              <a:gd name="T0" fmla="*/ 2147483647 w 179"/>
              <a:gd name="T1" fmla="*/ 2147483647 h 105"/>
              <a:gd name="T2" fmla="*/ 2147483647 w 179"/>
              <a:gd name="T3" fmla="*/ 2147483647 h 105"/>
              <a:gd name="T4" fmla="*/ 2147483647 w 179"/>
              <a:gd name="T5" fmla="*/ 2147483647 h 105"/>
              <a:gd name="T6" fmla="*/ 0 w 179"/>
              <a:gd name="T7" fmla="*/ 2147483647 h 105"/>
              <a:gd name="T8" fmla="*/ 0 w 179"/>
              <a:gd name="T9" fmla="*/ 0 h 105"/>
              <a:gd name="T10" fmla="*/ 2147483647 w 179"/>
              <a:gd name="T11" fmla="*/ 2147483647 h 105"/>
              <a:gd name="T12" fmla="*/ 2147483647 w 179"/>
              <a:gd name="T13" fmla="*/ 2147483647 h 1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" h="105">
                <a:moveTo>
                  <a:pt x="179" y="67"/>
                </a:moveTo>
                <a:cubicBezTo>
                  <a:pt x="179" y="80"/>
                  <a:pt x="179" y="88"/>
                  <a:pt x="179" y="101"/>
                </a:cubicBezTo>
                <a:cubicBezTo>
                  <a:pt x="119" y="105"/>
                  <a:pt x="89" y="83"/>
                  <a:pt x="42" y="48"/>
                </a:cubicBezTo>
                <a:cubicBezTo>
                  <a:pt x="30" y="39"/>
                  <a:pt x="14" y="42"/>
                  <a:pt x="0" y="42"/>
                </a:cubicBezTo>
                <a:lnTo>
                  <a:pt x="0" y="0"/>
                </a:lnTo>
                <a:cubicBezTo>
                  <a:pt x="24" y="1"/>
                  <a:pt x="24" y="1"/>
                  <a:pt x="44" y="9"/>
                </a:cubicBezTo>
                <a:cubicBezTo>
                  <a:pt x="85" y="25"/>
                  <a:pt x="107" y="68"/>
                  <a:pt x="179" y="67"/>
                </a:cubicBezTo>
                <a:close/>
              </a:path>
            </a:pathLst>
          </a:cu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98788AE-B9ED-61D6-B795-2F0F658B1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582" y="2395254"/>
            <a:ext cx="257175" cy="155575"/>
          </a:xfrm>
          <a:prstGeom prst="rect">
            <a:avLst/>
          </a:pr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Freeform 135">
            <a:extLst>
              <a:ext uri="{FF2B5EF4-FFF2-40B4-BE49-F238E27FC236}">
                <a16:creationId xmlns:a16="http://schemas.microsoft.com/office/drawing/2014/main" id="{1ABE8197-D462-21B8-4D35-EBEB97BAB5FF}"/>
              </a:ext>
            </a:extLst>
          </p:cNvPr>
          <p:cNvSpPr>
            <a:spLocks/>
          </p:cNvSpPr>
          <p:nvPr/>
        </p:nvSpPr>
        <p:spPr bwMode="auto">
          <a:xfrm>
            <a:off x="2699757" y="2157129"/>
            <a:ext cx="547688" cy="393700"/>
          </a:xfrm>
          <a:custGeom>
            <a:avLst/>
            <a:gdLst>
              <a:gd name="T0" fmla="*/ 2147483647 w 178"/>
              <a:gd name="T1" fmla="*/ 2147483647 h 104"/>
              <a:gd name="T2" fmla="*/ 2147483647 w 178"/>
              <a:gd name="T3" fmla="*/ 2147483647 h 104"/>
              <a:gd name="T4" fmla="*/ 2147483647 w 178"/>
              <a:gd name="T5" fmla="*/ 2147483647 h 104"/>
              <a:gd name="T6" fmla="*/ 0 w 178"/>
              <a:gd name="T7" fmla="*/ 2147483647 h 104"/>
              <a:gd name="T8" fmla="*/ 0 w 178"/>
              <a:gd name="T9" fmla="*/ 2147483647 h 104"/>
              <a:gd name="T10" fmla="*/ 2147483647 w 178"/>
              <a:gd name="T11" fmla="*/ 2147483647 h 104"/>
              <a:gd name="T12" fmla="*/ 2147483647 w 178"/>
              <a:gd name="T13" fmla="*/ 2147483647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8" h="104">
                <a:moveTo>
                  <a:pt x="178" y="38"/>
                </a:moveTo>
                <a:cubicBezTo>
                  <a:pt x="178" y="25"/>
                  <a:pt x="178" y="17"/>
                  <a:pt x="178" y="3"/>
                </a:cubicBezTo>
                <a:cubicBezTo>
                  <a:pt x="118" y="0"/>
                  <a:pt x="89" y="22"/>
                  <a:pt x="41" y="57"/>
                </a:cubicBezTo>
                <a:cubicBezTo>
                  <a:pt x="30" y="65"/>
                  <a:pt x="13" y="63"/>
                  <a:pt x="0" y="63"/>
                </a:cubicBezTo>
                <a:lnTo>
                  <a:pt x="0" y="104"/>
                </a:lnTo>
                <a:cubicBezTo>
                  <a:pt x="23" y="104"/>
                  <a:pt x="24" y="104"/>
                  <a:pt x="43" y="96"/>
                </a:cubicBezTo>
                <a:cubicBezTo>
                  <a:pt x="85" y="79"/>
                  <a:pt x="106" y="37"/>
                  <a:pt x="178" y="38"/>
                </a:cubicBezTo>
                <a:close/>
              </a:path>
            </a:pathLst>
          </a:cu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" name="Freeform 136">
            <a:extLst>
              <a:ext uri="{FF2B5EF4-FFF2-40B4-BE49-F238E27FC236}">
                <a16:creationId xmlns:a16="http://schemas.microsoft.com/office/drawing/2014/main" id="{E22CB914-6301-064F-37AD-9BF4B4E05E57}"/>
              </a:ext>
            </a:extLst>
          </p:cNvPr>
          <p:cNvSpPr>
            <a:spLocks/>
          </p:cNvSpPr>
          <p:nvPr/>
        </p:nvSpPr>
        <p:spPr bwMode="auto">
          <a:xfrm>
            <a:off x="3589399" y="2595279"/>
            <a:ext cx="241300" cy="231775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0 w 64"/>
              <a:gd name="T5" fmla="*/ 2147483647 h 57"/>
              <a:gd name="T6" fmla="*/ 0 w 64"/>
              <a:gd name="T7" fmla="*/ 2147483647 h 57"/>
              <a:gd name="T8" fmla="*/ 0 w 64"/>
              <a:gd name="T9" fmla="*/ 0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57">
                <a:moveTo>
                  <a:pt x="64" y="29"/>
                </a:moveTo>
                <a:lnTo>
                  <a:pt x="32" y="43"/>
                </a:lnTo>
                <a:lnTo>
                  <a:pt x="0" y="57"/>
                </a:lnTo>
                <a:lnTo>
                  <a:pt x="0" y="29"/>
                </a:lnTo>
                <a:lnTo>
                  <a:pt x="0" y="0"/>
                </a:lnTo>
                <a:lnTo>
                  <a:pt x="32" y="14"/>
                </a:lnTo>
                <a:lnTo>
                  <a:pt x="64" y="29"/>
                </a:lnTo>
                <a:close/>
              </a:path>
            </a:pathLst>
          </a:cu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" name="Text Box 137">
            <a:extLst>
              <a:ext uri="{FF2B5EF4-FFF2-40B4-BE49-F238E27FC236}">
                <a16:creationId xmlns:a16="http://schemas.microsoft.com/office/drawing/2014/main" id="{5AB06F09-055E-783C-452A-4AFB52B21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329" y="2112679"/>
            <a:ext cx="877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IOL-</a:t>
            </a:r>
            <a:r>
              <a:rPr kumimoji="0" lang="de-DE" altLang="de-DE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OSSDe</a:t>
            </a:r>
            <a:endParaRPr kumimoji="0" lang="de-DE" alt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73" name="Text Box 138">
            <a:extLst>
              <a:ext uri="{FF2B5EF4-FFF2-40B4-BE49-F238E27FC236}">
                <a16:creationId xmlns:a16="http://schemas.microsoft.com/office/drawing/2014/main" id="{45FD7EEF-4B1F-A1B0-55B4-7EAAE8584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333" y="2588929"/>
            <a:ext cx="5100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COMx</a:t>
            </a:r>
            <a:endParaRPr kumimoji="0" lang="en-US" alt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70D50CA-E36D-F318-E075-F3EACEB8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557" y="2436529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9F1CAB3-4B51-F403-51F5-4A2C0D6D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932" y="2436529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" name="Line 141">
            <a:extLst>
              <a:ext uri="{FF2B5EF4-FFF2-40B4-BE49-F238E27FC236}">
                <a16:creationId xmlns:a16="http://schemas.microsoft.com/office/drawing/2014/main" id="{D5BEB2D2-66C1-A891-79DA-8F1300DCE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195" y="2480979"/>
            <a:ext cx="819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7" name="Text Box 142">
            <a:extLst>
              <a:ext uri="{FF2B5EF4-FFF2-40B4-BE49-F238E27FC236}">
                <a16:creationId xmlns:a16="http://schemas.microsoft.com/office/drawing/2014/main" id="{8F9DD745-4E94-F260-D13B-6ED178FC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445" y="2580992"/>
            <a:ext cx="16594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4,8 / 38,4 / 230,4 kbit/s</a:t>
            </a:r>
            <a:endParaRPr kumimoji="0" lang="en-US" alt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78" name="Line 187">
            <a:extLst>
              <a:ext uri="{FF2B5EF4-FFF2-40B4-BE49-F238E27FC236}">
                <a16:creationId xmlns:a16="http://schemas.microsoft.com/office/drawing/2014/main" id="{0DDC2C1E-FD83-2AFB-FDEE-C55E7A8DCF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932" y="2484154"/>
            <a:ext cx="37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69D0D36-29BA-8836-66C5-394AFB0E4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57" y="2442879"/>
            <a:ext cx="88900" cy="889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" name="Text Box 192">
            <a:extLst>
              <a:ext uri="{FF2B5EF4-FFF2-40B4-BE49-F238E27FC236}">
                <a16:creationId xmlns:a16="http://schemas.microsoft.com/office/drawing/2014/main" id="{BC3DB2DC-206E-5E34-2F1B-D5E8C62B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295" y="2238092"/>
            <a:ext cx="409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C/Q</a:t>
            </a:r>
          </a:p>
        </p:txBody>
      </p:sp>
      <p:sp>
        <p:nvSpPr>
          <p:cNvPr id="81" name="Text Box 193">
            <a:extLst>
              <a:ext uri="{FF2B5EF4-FFF2-40B4-BE49-F238E27FC236}">
                <a16:creationId xmlns:a16="http://schemas.microsoft.com/office/drawing/2014/main" id="{D1A99C87-473A-A0F5-C202-73268EEB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879" y="1461876"/>
            <a:ext cx="1330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IOL-</a:t>
            </a: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OSSDe</a:t>
            </a: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: </a:t>
            </a:r>
            <a:b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</a:b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Equivalent</a:t>
            </a: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r>
              <a:rPr kumimoji="0" lang="de-DE" alt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signals</a:t>
            </a:r>
            <a:r>
              <a: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</a:t>
            </a: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82" name="Line 198">
            <a:extLst>
              <a:ext uri="{FF2B5EF4-FFF2-40B4-BE49-F238E27FC236}">
                <a16:creationId xmlns:a16="http://schemas.microsoft.com/office/drawing/2014/main" id="{8A3DF930-DC8A-1533-BB87-CEB74C2A7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279" y="1142194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" name="Line 199">
            <a:extLst>
              <a:ext uri="{FF2B5EF4-FFF2-40B4-BE49-F238E27FC236}">
                <a16:creationId xmlns:a16="http://schemas.microsoft.com/office/drawing/2014/main" id="{8D0E8FFD-9583-BB03-E464-BBB8A16B1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278" y="1415244"/>
            <a:ext cx="1104653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" name="Freeform 130">
            <a:extLst>
              <a:ext uri="{FF2B5EF4-FFF2-40B4-BE49-F238E27FC236}">
                <a16:creationId xmlns:a16="http://schemas.microsoft.com/office/drawing/2014/main" id="{B7D9CB34-513E-93A5-75D0-E1AB1F1C2C7D}"/>
              </a:ext>
            </a:extLst>
          </p:cNvPr>
          <p:cNvSpPr>
            <a:spLocks/>
          </p:cNvSpPr>
          <p:nvPr/>
        </p:nvSpPr>
        <p:spPr bwMode="auto">
          <a:xfrm>
            <a:off x="3589379" y="1142194"/>
            <a:ext cx="241300" cy="231775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0 w 64"/>
              <a:gd name="T5" fmla="*/ 2147483647 h 57"/>
              <a:gd name="T6" fmla="*/ 0 w 64"/>
              <a:gd name="T7" fmla="*/ 2147483647 h 57"/>
              <a:gd name="T8" fmla="*/ 0 w 64"/>
              <a:gd name="T9" fmla="*/ 0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" h="57">
                <a:moveTo>
                  <a:pt x="64" y="29"/>
                </a:moveTo>
                <a:lnTo>
                  <a:pt x="32" y="43"/>
                </a:lnTo>
                <a:lnTo>
                  <a:pt x="0" y="57"/>
                </a:lnTo>
                <a:lnTo>
                  <a:pt x="0" y="29"/>
                </a:lnTo>
                <a:lnTo>
                  <a:pt x="0" y="0"/>
                </a:lnTo>
                <a:lnTo>
                  <a:pt x="32" y="14"/>
                </a:lnTo>
                <a:lnTo>
                  <a:pt x="64" y="29"/>
                </a:lnTo>
                <a:close/>
              </a:path>
            </a:pathLst>
          </a:cu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871310-4F52-268E-0C2C-F0C57A79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06" y="1191407"/>
            <a:ext cx="2800973" cy="130175"/>
          </a:xfrm>
          <a:prstGeom prst="rect">
            <a:avLst/>
          </a:prstGeom>
          <a:solidFill>
            <a:srgbClr val="3D8F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" name="Text Box 137">
            <a:extLst>
              <a:ext uri="{FF2B5EF4-FFF2-40B4-BE49-F238E27FC236}">
                <a16:creationId xmlns:a16="http://schemas.microsoft.com/office/drawing/2014/main" id="{27F05676-41AA-593B-D13D-1AEFF6CF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329" y="1141778"/>
            <a:ext cx="8771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IOL-</a:t>
            </a:r>
            <a:r>
              <a:rPr kumimoji="0" lang="de-DE" altLang="de-DE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OSSDe</a:t>
            </a:r>
            <a:endParaRPr kumimoji="0" lang="de-DE" alt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B350731C-156E-51A8-EC1D-316FF500B363}"/>
              </a:ext>
            </a:extLst>
          </p:cNvPr>
          <p:cNvSpPr/>
          <p:nvPr/>
        </p:nvSpPr>
        <p:spPr>
          <a:xfrm>
            <a:off x="7037328" y="1090931"/>
            <a:ext cx="177798" cy="1210661"/>
          </a:xfrm>
          <a:prstGeom prst="rightBrace">
            <a:avLst>
              <a:gd name="adj1" fmla="val 4047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Right Brace 88">
            <a:extLst>
              <a:ext uri="{FF2B5EF4-FFF2-40B4-BE49-F238E27FC236}">
                <a16:creationId xmlns:a16="http://schemas.microsoft.com/office/drawing/2014/main" id="{C5DDCC0A-D8BD-EA5E-CE7C-ED935D293AFD}"/>
              </a:ext>
            </a:extLst>
          </p:cNvPr>
          <p:cNvSpPr/>
          <p:nvPr/>
        </p:nvSpPr>
        <p:spPr>
          <a:xfrm>
            <a:off x="5608057" y="2647667"/>
            <a:ext cx="177798" cy="617774"/>
          </a:xfrm>
          <a:prstGeom prst="rightBrace">
            <a:avLst>
              <a:gd name="adj1" fmla="val 4047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211">
            <a:extLst>
              <a:ext uri="{FF2B5EF4-FFF2-40B4-BE49-F238E27FC236}">
                <a16:creationId xmlns:a16="http://schemas.microsoft.com/office/drawing/2014/main" id="{9C40FF5E-5152-3C79-4D41-1A40BE82E456}"/>
              </a:ext>
            </a:extLst>
          </p:cNvPr>
          <p:cNvSpPr txBox="1"/>
          <p:nvPr/>
        </p:nvSpPr>
        <p:spPr>
          <a:xfrm>
            <a:off x="3329993" y="3938900"/>
            <a:ext cx="51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ea typeface="ＭＳ Ｐゴシック" pitchFamily="34" charset="-128"/>
              </a:rPr>
              <a:t>OSSD:    Output </a:t>
            </a:r>
            <a:r>
              <a:rPr lang="de-DE" sz="1200" dirty="0" err="1">
                <a:ea typeface="ＭＳ Ｐゴシック" pitchFamily="34" charset="-128"/>
              </a:rPr>
              <a:t>Switching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Sensing</a:t>
            </a:r>
            <a:r>
              <a:rPr lang="de-DE" sz="1200" dirty="0">
                <a:ea typeface="ＭＳ Ｐゴシック" pitchFamily="34" charset="-128"/>
              </a:rPr>
              <a:t> Devices (Solid </a:t>
            </a:r>
            <a:r>
              <a:rPr lang="de-DE" sz="1200" dirty="0" err="1">
                <a:ea typeface="ＭＳ Ｐゴシック" pitchFamily="34" charset="-128"/>
              </a:rPr>
              <a:t>state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outputs</a:t>
            </a:r>
            <a:r>
              <a:rPr lang="de-DE" sz="1200" dirty="0">
                <a:ea typeface="ＭＳ Ｐゴシック" pitchFamily="34" charset="-128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>
                <a:ea typeface="ＭＳ Ｐゴシック" pitchFamily="34" charset="-128"/>
              </a:rPr>
              <a:t>OSSDe</a:t>
            </a:r>
            <a:r>
              <a:rPr lang="de-DE" sz="1200" dirty="0">
                <a:ea typeface="ＭＳ Ｐゴシック" pitchFamily="34" charset="-128"/>
              </a:rPr>
              <a:t>:  = OSSD </a:t>
            </a:r>
            <a:r>
              <a:rPr lang="de-DE" sz="1200" dirty="0" err="1">
                <a:ea typeface="ＭＳ Ｐゴシック" pitchFamily="34" charset="-128"/>
              </a:rPr>
              <a:t>with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equivalent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switching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signals</a:t>
            </a:r>
            <a:r>
              <a:rPr lang="de-DE" sz="1200" dirty="0">
                <a:ea typeface="ＭＳ Ｐゴシック" pitchFamily="34" charset="-128"/>
              </a:rPr>
              <a:t>; </a:t>
            </a:r>
            <a:br>
              <a:rPr lang="de-DE" sz="1200" dirty="0">
                <a:ea typeface="ＭＳ Ｐゴシック" pitchFamily="34" charset="-128"/>
              </a:rPr>
            </a:br>
            <a:r>
              <a:rPr lang="de-DE" sz="1200" dirty="0">
                <a:ea typeface="ＭＳ Ｐゴシック" pitchFamily="34" charset="-128"/>
              </a:rPr>
              <a:t>                  type C, </a:t>
            </a:r>
            <a:r>
              <a:rPr lang="de-DE" sz="1200" dirty="0" err="1">
                <a:ea typeface="ＭＳ Ｐゴシック" pitchFamily="34" charset="-128"/>
              </a:rPr>
              <a:t>class</a:t>
            </a:r>
            <a:r>
              <a:rPr lang="de-DE" sz="1200" dirty="0">
                <a:ea typeface="ＭＳ Ｐゴシック" pitchFamily="34" charset="-128"/>
              </a:rPr>
              <a:t> 1 </a:t>
            </a:r>
            <a:r>
              <a:rPr lang="de-DE" sz="1200" dirty="0" err="1">
                <a:ea typeface="ＭＳ Ｐゴシック" pitchFamily="34" charset="-128"/>
              </a:rPr>
              <a:t>according</a:t>
            </a:r>
            <a:r>
              <a:rPr lang="de-DE" sz="1200" dirty="0">
                <a:ea typeface="ＭＳ Ｐゴシック" pitchFamily="34" charset="-128"/>
              </a:rPr>
              <a:t> </a:t>
            </a:r>
            <a:r>
              <a:rPr lang="de-DE" sz="1200" dirty="0" err="1">
                <a:ea typeface="ＭＳ Ｐゴシック" pitchFamily="34" charset="-128"/>
              </a:rPr>
              <a:t>to</a:t>
            </a:r>
            <a:r>
              <a:rPr lang="de-DE" sz="1200" dirty="0">
                <a:ea typeface="ＭＳ Ｐゴシック" pitchFamily="34" charset="-128"/>
              </a:rPr>
              <a:t> Position Paper CB24I (ZVEI) </a:t>
            </a:r>
          </a:p>
        </p:txBody>
      </p:sp>
      <p:sp>
        <p:nvSpPr>
          <p:cNvPr id="91" name="Line 197">
            <a:extLst>
              <a:ext uri="{FF2B5EF4-FFF2-40B4-BE49-F238E27FC236}">
                <a16:creationId xmlns:a16="http://schemas.microsoft.com/office/drawing/2014/main" id="{E9FDB51A-7F16-18CB-FC77-BB7B71CDC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889" y="1148218"/>
            <a:ext cx="87039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" name="Line 197">
            <a:extLst>
              <a:ext uri="{FF2B5EF4-FFF2-40B4-BE49-F238E27FC236}">
                <a16:creationId xmlns:a16="http://schemas.microsoft.com/office/drawing/2014/main" id="{76FC1788-6351-E718-250E-75C9C0D59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889" y="1924199"/>
            <a:ext cx="870391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" name="Line 197">
            <a:extLst>
              <a:ext uri="{FF2B5EF4-FFF2-40B4-BE49-F238E27FC236}">
                <a16:creationId xmlns:a16="http://schemas.microsoft.com/office/drawing/2014/main" id="{AB3B7852-17EB-2445-F218-E8CCBCB1E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4932" y="1147298"/>
            <a:ext cx="139756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4" name="Line 198">
            <a:extLst>
              <a:ext uri="{FF2B5EF4-FFF2-40B4-BE49-F238E27FC236}">
                <a16:creationId xmlns:a16="http://schemas.microsoft.com/office/drawing/2014/main" id="{5C177FD6-4056-E74D-9079-886FDA847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9451" y="1142194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" name="Line 198">
            <a:extLst>
              <a:ext uri="{FF2B5EF4-FFF2-40B4-BE49-F238E27FC236}">
                <a16:creationId xmlns:a16="http://schemas.microsoft.com/office/drawing/2014/main" id="{451DA6B8-A04F-1F04-A230-8C39B88A2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984" y="1142194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" name="Line 198">
            <a:extLst>
              <a:ext uri="{FF2B5EF4-FFF2-40B4-BE49-F238E27FC236}">
                <a16:creationId xmlns:a16="http://schemas.microsoft.com/office/drawing/2014/main" id="{9738FB6C-7877-68A5-0401-DEBC6ECBE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442" y="1147298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" name="Line 198">
            <a:extLst>
              <a:ext uri="{FF2B5EF4-FFF2-40B4-BE49-F238E27FC236}">
                <a16:creationId xmlns:a16="http://schemas.microsoft.com/office/drawing/2014/main" id="{E0DC4F60-DBFE-32ED-43FA-010474430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501" y="1147298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8" name="Line 197">
            <a:extLst>
              <a:ext uri="{FF2B5EF4-FFF2-40B4-BE49-F238E27FC236}">
                <a16:creationId xmlns:a16="http://schemas.microsoft.com/office/drawing/2014/main" id="{D3C20F3D-241B-859D-4956-5BB8F74EF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984" y="1147298"/>
            <a:ext cx="32645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9" name="Line 197">
            <a:extLst>
              <a:ext uri="{FF2B5EF4-FFF2-40B4-BE49-F238E27FC236}">
                <a16:creationId xmlns:a16="http://schemas.microsoft.com/office/drawing/2014/main" id="{EE64243C-A3E8-C3B7-6DCD-3C7152092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539" y="1148218"/>
            <a:ext cx="40324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0" name="Line 197">
            <a:extLst>
              <a:ext uri="{FF2B5EF4-FFF2-40B4-BE49-F238E27FC236}">
                <a16:creationId xmlns:a16="http://schemas.microsoft.com/office/drawing/2014/main" id="{5EF561B9-F166-4505-26D4-5FB75FE0F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311" y="1410140"/>
            <a:ext cx="6987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1" name="Line 197">
            <a:extLst>
              <a:ext uri="{FF2B5EF4-FFF2-40B4-BE49-F238E27FC236}">
                <a16:creationId xmlns:a16="http://schemas.microsoft.com/office/drawing/2014/main" id="{2842E07E-E5A1-88D4-CC21-FF74B4E39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9442" y="1410140"/>
            <a:ext cx="6987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" name="Line 197">
            <a:extLst>
              <a:ext uri="{FF2B5EF4-FFF2-40B4-BE49-F238E27FC236}">
                <a16:creationId xmlns:a16="http://schemas.microsoft.com/office/drawing/2014/main" id="{C7E31D5D-A87D-14CE-1EC7-8274384D9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4931" y="1914026"/>
            <a:ext cx="340789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" name="Line 198">
            <a:extLst>
              <a:ext uri="{FF2B5EF4-FFF2-40B4-BE49-F238E27FC236}">
                <a16:creationId xmlns:a16="http://schemas.microsoft.com/office/drawing/2014/main" id="{6924DBC0-6099-31DD-F0D2-BC7B207BC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721" y="1908922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" name="Line 198">
            <a:extLst>
              <a:ext uri="{FF2B5EF4-FFF2-40B4-BE49-F238E27FC236}">
                <a16:creationId xmlns:a16="http://schemas.microsoft.com/office/drawing/2014/main" id="{7CFB690E-A906-C6B4-B75C-87B2B618D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4017" y="1908922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" name="Line 198">
            <a:extLst>
              <a:ext uri="{FF2B5EF4-FFF2-40B4-BE49-F238E27FC236}">
                <a16:creationId xmlns:a16="http://schemas.microsoft.com/office/drawing/2014/main" id="{7EB4C2EB-FBBE-417A-F472-7CE53AD0E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475" y="1914026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6" name="Line 198">
            <a:extLst>
              <a:ext uri="{FF2B5EF4-FFF2-40B4-BE49-F238E27FC236}">
                <a16:creationId xmlns:a16="http://schemas.microsoft.com/office/drawing/2014/main" id="{3CECFFC2-E334-500B-AFB1-4D9302E8A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009" y="1914026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7" name="Line 197">
            <a:extLst>
              <a:ext uri="{FF2B5EF4-FFF2-40B4-BE49-F238E27FC236}">
                <a16:creationId xmlns:a16="http://schemas.microsoft.com/office/drawing/2014/main" id="{85B97ADA-D20E-06C0-1BAF-54957A6F3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4017" y="1914026"/>
            <a:ext cx="32645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8" name="Line 197">
            <a:extLst>
              <a:ext uri="{FF2B5EF4-FFF2-40B4-BE49-F238E27FC236}">
                <a16:creationId xmlns:a16="http://schemas.microsoft.com/office/drawing/2014/main" id="{4C33CD5A-B901-9964-0C51-78ACEEADF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344" y="2176868"/>
            <a:ext cx="6987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9" name="Line 197">
            <a:extLst>
              <a:ext uri="{FF2B5EF4-FFF2-40B4-BE49-F238E27FC236}">
                <a16:creationId xmlns:a16="http://schemas.microsoft.com/office/drawing/2014/main" id="{695AA46B-1C1E-F2E9-9E81-103E572D2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5712" y="2176868"/>
            <a:ext cx="6987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" name="Line 197">
            <a:extLst>
              <a:ext uri="{FF2B5EF4-FFF2-40B4-BE49-F238E27FC236}">
                <a16:creationId xmlns:a16="http://schemas.microsoft.com/office/drawing/2014/main" id="{ADEEA379-42A4-2FB9-0BC9-8558247A9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4010" y="1919095"/>
            <a:ext cx="210424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" name="Line 198">
            <a:extLst>
              <a:ext uri="{FF2B5EF4-FFF2-40B4-BE49-F238E27FC236}">
                <a16:creationId xmlns:a16="http://schemas.microsoft.com/office/drawing/2014/main" id="{3836C962-C67D-3F66-F157-F747F4FEB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5181" y="1148218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" name="Line 110">
            <a:extLst>
              <a:ext uri="{FF2B5EF4-FFF2-40B4-BE49-F238E27FC236}">
                <a16:creationId xmlns:a16="http://schemas.microsoft.com/office/drawing/2014/main" id="{7E24B6A5-D756-530C-6494-479410A9C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02" y="1908993"/>
            <a:ext cx="0" cy="267946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3" name="Text Box 193">
            <a:extLst>
              <a:ext uri="{FF2B5EF4-FFF2-40B4-BE49-F238E27FC236}">
                <a16:creationId xmlns:a16="http://schemas.microsoft.com/office/drawing/2014/main" id="{28B26776-15BC-A031-B0AB-3F56A6A0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12" y="2815527"/>
            <a:ext cx="20585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+mn-lt"/>
              </a:rPr>
              <a:t>IO-Link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</a:rPr>
              <a:t>Safety</a:t>
            </a:r>
            <a:r>
              <a:rPr lang="de-DE" altLang="de-DE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</a:rPr>
              <a:t>communication</a:t>
            </a: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4" name="TextBox 235">
            <a:extLst>
              <a:ext uri="{FF2B5EF4-FFF2-40B4-BE49-F238E27FC236}">
                <a16:creationId xmlns:a16="http://schemas.microsoft.com/office/drawing/2014/main" id="{8B1B2A73-6208-57C3-23FE-9F826DA842A8}"/>
              </a:ext>
            </a:extLst>
          </p:cNvPr>
          <p:cNvSpPr txBox="1"/>
          <p:nvPr/>
        </p:nvSpPr>
        <p:spPr>
          <a:xfrm>
            <a:off x="5017228" y="1899940"/>
            <a:ext cx="77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ea typeface="ＭＳ Ｐゴシック" pitchFamily="34" charset="-128"/>
              </a:rPr>
              <a:t>OFF </a:t>
            </a:r>
            <a:r>
              <a:rPr lang="de-DE" sz="1200" dirty="0" err="1">
                <a:ea typeface="ＭＳ Ｐゴシック" pitchFamily="34" charset="-128"/>
              </a:rPr>
              <a:t>state</a:t>
            </a:r>
            <a:endParaRPr lang="de-DE" sz="1200" dirty="0">
              <a:ea typeface="ＭＳ Ｐゴシック" pitchFamily="34" charset="-128"/>
            </a:endParaRPr>
          </a:p>
        </p:txBody>
      </p:sp>
      <p:sp>
        <p:nvSpPr>
          <p:cNvPr id="115" name="TextBox 236">
            <a:extLst>
              <a:ext uri="{FF2B5EF4-FFF2-40B4-BE49-F238E27FC236}">
                <a16:creationId xmlns:a16="http://schemas.microsoft.com/office/drawing/2014/main" id="{189175E8-7D19-F846-6D86-3C1631FC147B}"/>
              </a:ext>
            </a:extLst>
          </p:cNvPr>
          <p:cNvSpPr txBox="1"/>
          <p:nvPr/>
        </p:nvSpPr>
        <p:spPr>
          <a:xfrm>
            <a:off x="5017228" y="1133141"/>
            <a:ext cx="77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ea typeface="ＭＳ Ｐゴシック" pitchFamily="34" charset="-128"/>
              </a:rPr>
              <a:t>OFF </a:t>
            </a:r>
            <a:r>
              <a:rPr lang="de-DE" sz="1200" dirty="0" err="1">
                <a:ea typeface="ＭＳ Ｐゴシック" pitchFamily="34" charset="-128"/>
              </a:rPr>
              <a:t>state</a:t>
            </a:r>
            <a:endParaRPr lang="de-DE" sz="1200" dirty="0">
              <a:ea typeface="ＭＳ Ｐゴシック" pitchFamily="34" charset="-128"/>
            </a:endParaRPr>
          </a:p>
        </p:txBody>
      </p:sp>
      <p:sp>
        <p:nvSpPr>
          <p:cNvPr id="116" name="TextBox 237">
            <a:extLst>
              <a:ext uri="{FF2B5EF4-FFF2-40B4-BE49-F238E27FC236}">
                <a16:creationId xmlns:a16="http://schemas.microsoft.com/office/drawing/2014/main" id="{31D8B406-65F6-BDB5-F6C7-7BA2B6CB6762}"/>
              </a:ext>
            </a:extLst>
          </p:cNvPr>
          <p:cNvSpPr txBox="1"/>
          <p:nvPr/>
        </p:nvSpPr>
        <p:spPr>
          <a:xfrm>
            <a:off x="6061110" y="1523170"/>
            <a:ext cx="828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  <a:ea typeface="ＭＳ Ｐゴシック" pitchFamily="34" charset="-128"/>
              </a:rPr>
              <a:t>Testpulses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9DD833FA-C264-8B4B-1575-1E2BCCDB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070" y="2822281"/>
            <a:ext cx="1778896" cy="4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5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Safety To Fieldbus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7DFB9-850E-1F6A-73A7-AB42788927F9}"/>
              </a:ext>
            </a:extLst>
          </p:cNvPr>
          <p:cNvSpPr/>
          <p:nvPr/>
        </p:nvSpPr>
        <p:spPr>
          <a:xfrm>
            <a:off x="202605" y="1278676"/>
            <a:ext cx="5465571" cy="203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8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PROFINET</a:t>
            </a:r>
          </a:p>
        </p:txBody>
      </p:sp>
      <p:sp>
        <p:nvSpPr>
          <p:cNvPr id="4" name="Rectangle 3" descr="Wide downward diagonal">
            <a:extLst>
              <a:ext uri="{FF2B5EF4-FFF2-40B4-BE49-F238E27FC236}">
                <a16:creationId xmlns:a16="http://schemas.microsoft.com/office/drawing/2014/main" id="{195C9DC5-8043-E32E-E54B-353909B2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06" y="1482188"/>
            <a:ext cx="3977862" cy="84557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Gateway: PROFINET IO-Link Integration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("Linking Modules")</a:t>
            </a:r>
          </a:p>
        </p:txBody>
      </p:sp>
      <p:sp>
        <p:nvSpPr>
          <p:cNvPr id="5" name="Rectangle 4" descr="Wide downward diagonal">
            <a:extLst>
              <a:ext uri="{FF2B5EF4-FFF2-40B4-BE49-F238E27FC236}">
                <a16:creationId xmlns:a16="http://schemas.microsoft.com/office/drawing/2014/main" id="{D7DE0B0E-4BED-87A0-2313-C6291514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36" y="1482453"/>
            <a:ext cx="1555440" cy="239364"/>
          </a:xfrm>
          <a:prstGeom prst="rect">
            <a:avLst/>
          </a:prstGeom>
          <a:solidFill>
            <a:srgbClr val="CC3300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 err="1">
                <a:solidFill>
                  <a:srgbClr val="FFFFFF"/>
                </a:solidFill>
              </a:rPr>
              <a:t>PROFIsafe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8" name="AutoShape 58">
            <a:extLst>
              <a:ext uri="{FF2B5EF4-FFF2-40B4-BE49-F238E27FC236}">
                <a16:creationId xmlns:a16="http://schemas.microsoft.com/office/drawing/2014/main" id="{3AA63C12-8728-C4F4-5735-CCA01206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82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9" name="AutoShape 58">
            <a:extLst>
              <a:ext uri="{FF2B5EF4-FFF2-40B4-BE49-F238E27FC236}">
                <a16:creationId xmlns:a16="http://schemas.microsoft.com/office/drawing/2014/main" id="{BDF7E3C4-9362-8C24-8064-008B0D11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72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0" name="AutoShape 58">
            <a:extLst>
              <a:ext uri="{FF2B5EF4-FFF2-40B4-BE49-F238E27FC236}">
                <a16:creationId xmlns:a16="http://schemas.microsoft.com/office/drawing/2014/main" id="{1DD63E11-D23C-92DC-EA79-AF911D15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349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1" name="AutoShape 58">
            <a:extLst>
              <a:ext uri="{FF2B5EF4-FFF2-40B4-BE49-F238E27FC236}">
                <a16:creationId xmlns:a16="http://schemas.microsoft.com/office/drawing/2014/main" id="{F472E45B-4288-49A1-C882-A6185EA5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862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2" name="AutoShape 58">
            <a:extLst>
              <a:ext uri="{FF2B5EF4-FFF2-40B4-BE49-F238E27FC236}">
                <a16:creationId xmlns:a16="http://schemas.microsoft.com/office/drawing/2014/main" id="{D71CBA9B-9993-D941-E8C3-D8D4AC87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237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3" name="AutoShape 58">
            <a:extLst>
              <a:ext uri="{FF2B5EF4-FFF2-40B4-BE49-F238E27FC236}">
                <a16:creationId xmlns:a16="http://schemas.microsoft.com/office/drawing/2014/main" id="{BC6E33A2-AA6D-3E99-FA78-D42C5C53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916" y="2359959"/>
            <a:ext cx="185737" cy="227598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4" name="AutoShape 28">
            <a:extLst>
              <a:ext uri="{FF2B5EF4-FFF2-40B4-BE49-F238E27FC236}">
                <a16:creationId xmlns:a16="http://schemas.microsoft.com/office/drawing/2014/main" id="{1A5B5237-B1D2-88AB-25AC-59C891F8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6" y="3004828"/>
            <a:ext cx="264320" cy="167487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C000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  <a:tileRect/>
          </a:gradFill>
          <a:ln w="635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5" name="AutoShape 28">
            <a:extLst>
              <a:ext uri="{FF2B5EF4-FFF2-40B4-BE49-F238E27FC236}">
                <a16:creationId xmlns:a16="http://schemas.microsoft.com/office/drawing/2014/main" id="{EE5CB0F0-3905-8376-3ED3-F4F75107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231" y="3015546"/>
            <a:ext cx="264320" cy="1674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576869"/>
              </a:gs>
              <a:gs pos="50000">
                <a:srgbClr val="BBE1E3"/>
              </a:gs>
              <a:gs pos="100000">
                <a:srgbClr val="576869"/>
              </a:gs>
            </a:gsLst>
            <a:lin ang="0" scaled="1"/>
          </a:gradFill>
          <a:ln w="63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D26319-DC3D-3CE9-A359-D9764B8C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06" y="2597082"/>
            <a:ext cx="5465570" cy="309321"/>
          </a:xfrm>
          <a:prstGeom prst="rect">
            <a:avLst/>
          </a:prstGeom>
          <a:solidFill>
            <a:srgbClr val="FFECD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Standardized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Master Interface (SMI)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A14B1-30DF-C94E-64C3-AF654BA4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06" y="2906403"/>
            <a:ext cx="1042987" cy="645957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Configuration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Manager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3EFCCE-03F7-EF2B-9E7F-96E9D9D5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593" y="2906403"/>
            <a:ext cx="804863" cy="64595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(Parameter)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Data 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Storage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BC9F7D-767B-95D2-424C-2A168827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456" y="2906403"/>
            <a:ext cx="771525" cy="64595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Acyclic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Data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Exchange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28F9E-8351-323F-5658-FC5D8A6D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218" y="2906403"/>
            <a:ext cx="842963" cy="645958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Diagnosis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Unit</a:t>
            </a:r>
            <a:endParaRPr kumimoji="0" lang="en-US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 descr="Wide downward diagonal">
            <a:extLst>
              <a:ext uri="{FF2B5EF4-FFF2-40B4-BE49-F238E27FC236}">
                <a16:creationId xmlns:a16="http://schemas.microsoft.com/office/drawing/2014/main" id="{D37F25E8-CC57-B7E0-7EED-73639503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36" y="1723560"/>
            <a:ext cx="1555440" cy="23971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FS-IO </a:t>
            </a: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mapping</a:t>
            </a:r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 descr="Wide downward diagonal">
            <a:extLst>
              <a:ext uri="{FF2B5EF4-FFF2-40B4-BE49-F238E27FC236}">
                <a16:creationId xmlns:a16="http://schemas.microsoft.com/office/drawing/2014/main" id="{D8061394-F54B-D46C-495D-0612EF86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736" y="1963278"/>
            <a:ext cx="997625" cy="364479"/>
          </a:xfrm>
          <a:prstGeom prst="rect">
            <a:avLst/>
          </a:prstGeom>
          <a:solidFill>
            <a:srgbClr val="336699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 defTabSz="7620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FFFFFF"/>
                </a:solidFill>
              </a:rPr>
              <a:t>IO-Link </a:t>
            </a:r>
            <a:r>
              <a:rPr lang="de-DE" altLang="de-DE" sz="1000" dirty="0" err="1">
                <a:solidFill>
                  <a:srgbClr val="FFFFFF"/>
                </a:solidFill>
              </a:rPr>
              <a:t>Safety</a:t>
            </a:r>
            <a:br>
              <a:rPr lang="de-DE" altLang="de-DE" sz="1000" dirty="0">
                <a:solidFill>
                  <a:srgbClr val="FFFFFF"/>
                </a:solidFill>
              </a:rPr>
            </a:br>
            <a:r>
              <a:rPr lang="de-DE" altLang="de-DE" sz="1000" dirty="0">
                <a:solidFill>
                  <a:srgbClr val="FFFFFF"/>
                </a:solidFill>
              </a:rPr>
              <a:t>(COM)</a:t>
            </a:r>
          </a:p>
        </p:txBody>
      </p:sp>
      <p:sp>
        <p:nvSpPr>
          <p:cNvPr id="23" name="Rectangle 22" descr="Wide downward diagonal">
            <a:extLst>
              <a:ext uri="{FF2B5EF4-FFF2-40B4-BE49-F238E27FC236}">
                <a16:creationId xmlns:a16="http://schemas.microsoft.com/office/drawing/2014/main" id="{FFCCADDD-1FB9-E8D1-61DF-20628580B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62" y="1963278"/>
            <a:ext cx="557814" cy="36447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FS-DI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</a:t>
            </a: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OSSDe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7CAF1A62-5F25-C2D1-7FAA-C605330C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463" y="2350434"/>
            <a:ext cx="185737" cy="237122"/>
          </a:xfrm>
          <a:prstGeom prst="upDownArrow">
            <a:avLst>
              <a:gd name="adj1" fmla="val 50000"/>
              <a:gd name="adj2" fmla="val 34859"/>
            </a:avLst>
          </a:prstGeom>
          <a:solidFill>
            <a:srgbClr val="FFFFFF"/>
          </a:solidFill>
          <a:ln w="9525" algn="ctr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375E7D-F4B0-2E69-0491-490A5739C740}"/>
              </a:ext>
            </a:extLst>
          </p:cNvPr>
          <p:cNvSpPr/>
          <p:nvPr/>
        </p:nvSpPr>
        <p:spPr bwMode="auto">
          <a:xfrm>
            <a:off x="3660181" y="2906403"/>
            <a:ext cx="2007995" cy="219073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Splitter/Composer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19E85-CBD7-03C9-D9E8-B116DA32D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180" y="3125477"/>
            <a:ext cx="2007995" cy="426883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Cyclic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de-DE" alt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Process</a:t>
            </a:r>
            <a:b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Data Exchange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62767-AB02-2781-BBDD-15A12E35E462}"/>
              </a:ext>
            </a:extLst>
          </p:cNvPr>
          <p:cNvSpPr/>
          <p:nvPr/>
        </p:nvSpPr>
        <p:spPr>
          <a:xfrm>
            <a:off x="202605" y="3555484"/>
            <a:ext cx="5465571" cy="1995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8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Master layers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699E6E-28A7-39EF-874F-D3A0EBCF022B}"/>
              </a:ext>
            </a:extLst>
          </p:cNvPr>
          <p:cNvCxnSpPr/>
          <p:nvPr/>
        </p:nvCxnSpPr>
        <p:spPr>
          <a:xfrm flipV="1">
            <a:off x="5394331" y="1278676"/>
            <a:ext cx="564138" cy="32346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C05904-DA97-1D25-C78B-C6855642401A}"/>
              </a:ext>
            </a:extLst>
          </p:cNvPr>
          <p:cNvCxnSpPr/>
          <p:nvPr/>
        </p:nvCxnSpPr>
        <p:spPr>
          <a:xfrm>
            <a:off x="4999619" y="2257800"/>
            <a:ext cx="958850" cy="20780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33" name="TextBox 617">
            <a:extLst>
              <a:ext uri="{FF2B5EF4-FFF2-40B4-BE49-F238E27FC236}">
                <a16:creationId xmlns:a16="http://schemas.microsoft.com/office/drawing/2014/main" id="{F2BD13D1-39C9-0D92-8FF4-2A6A24071B62}"/>
              </a:ext>
            </a:extLst>
          </p:cNvPr>
          <p:cNvSpPr txBox="1"/>
          <p:nvPr/>
        </p:nvSpPr>
        <p:spPr>
          <a:xfrm>
            <a:off x="5958469" y="941101"/>
            <a:ext cx="1503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PROFIsafe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services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+</a:t>
            </a:r>
            <a:b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Protocol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machine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618">
            <a:extLst>
              <a:ext uri="{FF2B5EF4-FFF2-40B4-BE49-F238E27FC236}">
                <a16:creationId xmlns:a16="http://schemas.microsoft.com/office/drawing/2014/main" id="{41DE7202-D650-0318-148B-58473E956501}"/>
              </a:ext>
            </a:extLst>
          </p:cNvPr>
          <p:cNvSpPr txBox="1"/>
          <p:nvPr/>
        </p:nvSpPr>
        <p:spPr>
          <a:xfrm>
            <a:off x="5958469" y="2327758"/>
            <a:ext cx="1563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IO-Link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Safety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services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+</a:t>
            </a:r>
            <a:b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Protocol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machine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B4966D-4BB6-1805-8DD3-08502DF0AC7E}"/>
              </a:ext>
            </a:extLst>
          </p:cNvPr>
          <p:cNvCxnSpPr>
            <a:endCxn id="36" idx="1"/>
          </p:cNvCxnSpPr>
          <p:nvPr/>
        </p:nvCxnSpPr>
        <p:spPr>
          <a:xfrm>
            <a:off x="5394331" y="1843421"/>
            <a:ext cx="564138" cy="1538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36" name="TextBox 620">
            <a:extLst>
              <a:ext uri="{FF2B5EF4-FFF2-40B4-BE49-F238E27FC236}">
                <a16:creationId xmlns:a16="http://schemas.microsoft.com/office/drawing/2014/main" id="{6DC03FFB-F1CD-CD95-0835-6CC01C4F51F1}"/>
              </a:ext>
            </a:extLst>
          </p:cNvPr>
          <p:cNvSpPr txBox="1"/>
          <p:nvPr/>
        </p:nvSpPr>
        <p:spPr>
          <a:xfrm>
            <a:off x="5958469" y="1643364"/>
            <a:ext cx="1330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PROFIsafe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‒ IO-Link </a:t>
            </a:r>
            <a:b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Safety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 Gateway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621">
            <a:extLst>
              <a:ext uri="{FF2B5EF4-FFF2-40B4-BE49-F238E27FC236}">
                <a16:creationId xmlns:a16="http://schemas.microsoft.com/office/drawing/2014/main" id="{E30D72C5-F5CF-59CD-09B5-3C8DDCB2B480}"/>
              </a:ext>
            </a:extLst>
          </p:cNvPr>
          <p:cNvSpPr txBox="1"/>
          <p:nvPr/>
        </p:nvSpPr>
        <p:spPr>
          <a:xfrm>
            <a:off x="3379191" y="4095594"/>
            <a:ext cx="6029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000000"/>
                </a:solidFill>
                <a:ea typeface="ＭＳ Ｐゴシック" pitchFamily="34" charset="-128"/>
              </a:rPr>
              <a:t>FS-Device</a:t>
            </a: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2033C0-9F9A-6ED3-654E-6CBCA807DEF2}"/>
              </a:ext>
            </a:extLst>
          </p:cNvPr>
          <p:cNvCxnSpPr/>
          <p:nvPr/>
        </p:nvCxnSpPr>
        <p:spPr>
          <a:xfrm>
            <a:off x="3141862" y="3755031"/>
            <a:ext cx="0" cy="283465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39" name="AutoShape 182">
            <a:extLst>
              <a:ext uri="{FF2B5EF4-FFF2-40B4-BE49-F238E27FC236}">
                <a16:creationId xmlns:a16="http://schemas.microsoft.com/office/drawing/2014/main" id="{E4DF9C1D-50B6-8E2F-DEF0-2C0011FD7B2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045885" y="4015188"/>
            <a:ext cx="178625" cy="345479"/>
          </a:xfrm>
          <a:prstGeom prst="can">
            <a:avLst>
              <a:gd name="adj" fmla="val 37216"/>
            </a:avLst>
          </a:prstGeom>
          <a:solidFill>
            <a:srgbClr val="FFDD0D">
              <a:lumMod val="60000"/>
              <a:lumOff val="40000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de-DE" altLang="de-DE" sz="1200" kern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4C6ECE-8259-5256-0DE9-B68A48E59765}"/>
              </a:ext>
            </a:extLst>
          </p:cNvPr>
          <p:cNvCxnSpPr/>
          <p:nvPr/>
        </p:nvCxnSpPr>
        <p:spPr>
          <a:xfrm>
            <a:off x="7610192" y="1896571"/>
            <a:ext cx="0" cy="217015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6DF217-1C1C-7D9E-C428-F78A994F310B}"/>
              </a:ext>
            </a:extLst>
          </p:cNvPr>
          <p:cNvCxnSpPr/>
          <p:nvPr/>
        </p:nvCxnSpPr>
        <p:spPr>
          <a:xfrm flipV="1">
            <a:off x="7610192" y="944135"/>
            <a:ext cx="0" cy="77331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TextBox 626">
            <a:extLst>
              <a:ext uri="{FF2B5EF4-FFF2-40B4-BE49-F238E27FC236}">
                <a16:creationId xmlns:a16="http://schemas.microsoft.com/office/drawing/2014/main" id="{1EE2926C-2CC3-BA4B-3FBF-EED4572E4FA8}"/>
              </a:ext>
            </a:extLst>
          </p:cNvPr>
          <p:cNvSpPr txBox="1"/>
          <p:nvPr/>
        </p:nvSpPr>
        <p:spPr>
          <a:xfrm>
            <a:off x="7581926" y="1255325"/>
            <a:ext cx="91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ea typeface="ＭＳ Ｐゴシック" pitchFamily="34" charset="-128"/>
              </a:rPr>
              <a:t>PROFIsafe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3" name="TextBox 627">
            <a:extLst>
              <a:ext uri="{FF2B5EF4-FFF2-40B4-BE49-F238E27FC236}">
                <a16:creationId xmlns:a16="http://schemas.microsoft.com/office/drawing/2014/main" id="{A1D239FD-F713-A35B-6E80-FCBEBEE1829A}"/>
              </a:ext>
            </a:extLst>
          </p:cNvPr>
          <p:cNvSpPr txBox="1"/>
          <p:nvPr/>
        </p:nvSpPr>
        <p:spPr>
          <a:xfrm>
            <a:off x="7572109" y="2957885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ea typeface="ＭＳ Ｐゴシック" pitchFamily="34" charset="-128"/>
              </a:rPr>
              <a:t>IO-Link </a:t>
            </a:r>
            <a:r>
              <a:rPr lang="de-DE" sz="1400" dirty="0" err="1">
                <a:solidFill>
                  <a:srgbClr val="000000"/>
                </a:solidFill>
                <a:ea typeface="ＭＳ Ｐゴシック" pitchFamily="34" charset="-128"/>
              </a:rPr>
              <a:t>Safety</a:t>
            </a:r>
            <a:r>
              <a:rPr lang="de-DE" sz="1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3AC665-71BB-8700-FFAD-6DE76DA16E71}"/>
              </a:ext>
            </a:extLst>
          </p:cNvPr>
          <p:cNvCxnSpPr/>
          <p:nvPr/>
        </p:nvCxnSpPr>
        <p:spPr>
          <a:xfrm>
            <a:off x="7505434" y="1795794"/>
            <a:ext cx="1201003" cy="0"/>
          </a:xfrm>
          <a:prstGeom prst="line">
            <a:avLst/>
          </a:prstGeom>
          <a:noFill/>
          <a:ln w="19050" cap="flat" cmpd="sng" algn="ctr">
            <a:solidFill>
              <a:srgbClr val="C0C0C0"/>
            </a:solidFill>
            <a:prstDash val="sysDash"/>
          </a:ln>
          <a:effectLst/>
        </p:spPr>
      </p:cxnSp>
      <p:sp>
        <p:nvSpPr>
          <p:cNvPr id="45" name="TextBox 629">
            <a:extLst>
              <a:ext uri="{FF2B5EF4-FFF2-40B4-BE49-F238E27FC236}">
                <a16:creationId xmlns:a16="http://schemas.microsoft.com/office/drawing/2014/main" id="{93F033DE-88C6-C723-6795-D1DB976B2662}"/>
              </a:ext>
            </a:extLst>
          </p:cNvPr>
          <p:cNvSpPr txBox="1"/>
          <p:nvPr/>
        </p:nvSpPr>
        <p:spPr>
          <a:xfrm>
            <a:off x="3515342" y="782834"/>
            <a:ext cx="1729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de-DE" sz="1100" dirty="0" err="1">
                <a:latin typeface="Calibri" panose="020F0502020204030204" pitchFamily="34" charset="0"/>
              </a:rPr>
              <a:t>PROFIsafe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development</a:t>
            </a:r>
            <a:r>
              <a:rPr lang="de-DE" sz="1100" dirty="0">
                <a:latin typeface="Calibri" panose="020F0502020204030204" pitchFamily="34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</a:rPr>
              <a:t>kit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577209-8BC8-8DD6-DAB9-187728109C54}"/>
              </a:ext>
            </a:extLst>
          </p:cNvPr>
          <p:cNvCxnSpPr>
            <a:stCxn id="45" idx="2"/>
          </p:cNvCxnSpPr>
          <p:nvPr/>
        </p:nvCxnSpPr>
        <p:spPr>
          <a:xfrm>
            <a:off x="4380323" y="1044444"/>
            <a:ext cx="211437" cy="438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5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CFA08C-F136-3E11-0978-158183A0B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7FBEFE-AAB9-892A-A5C9-9F203C28E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6CE9CBE-6EE8-D0A2-9B37-953A1B2F54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How is this issue solved in automation?</a:t>
            </a:r>
          </a:p>
          <a:p>
            <a:pPr lvl="1"/>
            <a:r>
              <a:rPr lang="en-GB" dirty="0"/>
              <a:t>Standard Hardware Interface</a:t>
            </a:r>
          </a:p>
          <a:p>
            <a:pPr lvl="1"/>
            <a:r>
              <a:rPr lang="en-GB" dirty="0"/>
              <a:t>Standard Sensor / Actuator Communications profile independent of the fieldbus</a:t>
            </a:r>
          </a:p>
          <a:p>
            <a:pPr lvl="1"/>
            <a:r>
              <a:rPr lang="en-GB" dirty="0"/>
              <a:t>Point – Point Communication</a:t>
            </a:r>
          </a:p>
          <a:p>
            <a:pPr lvl="1"/>
            <a:r>
              <a:rPr lang="en-GB" dirty="0"/>
              <a:t>Standard IO support through hardware support</a:t>
            </a:r>
          </a:p>
          <a:p>
            <a:endParaRPr lang="en-GB" dirty="0"/>
          </a:p>
        </p:txBody>
      </p:sp>
      <p:pic>
        <p:nvPicPr>
          <p:cNvPr id="32" name="Picture Placeholder 6">
            <a:extLst>
              <a:ext uri="{FF2B5EF4-FFF2-40B4-BE49-F238E27FC236}">
                <a16:creationId xmlns:a16="http://schemas.microsoft.com/office/drawing/2014/main" id="{9B319E9C-E501-C68B-9961-FC7F2FE0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9" r="3309"/>
          <a:stretch>
            <a:fillRect/>
          </a:stretch>
        </p:blipFill>
        <p:spPr>
          <a:xfrm>
            <a:off x="4751389" y="914400"/>
            <a:ext cx="4130506" cy="3450653"/>
          </a:xfrm>
          <a:prstGeom prst="rect">
            <a:avLst/>
          </a:prstGeom>
        </p:spPr>
      </p:pic>
      <p:sp>
        <p:nvSpPr>
          <p:cNvPr id="2" name="Rechteck 119">
            <a:extLst>
              <a:ext uri="{FF2B5EF4-FFF2-40B4-BE49-F238E27FC236}">
                <a16:creationId xmlns:a16="http://schemas.microsoft.com/office/drawing/2014/main" id="{D81562DC-E34A-8829-5405-CEB305BFB0E4}"/>
              </a:ext>
            </a:extLst>
          </p:cNvPr>
          <p:cNvSpPr/>
          <p:nvPr/>
        </p:nvSpPr>
        <p:spPr>
          <a:xfrm>
            <a:off x="490010" y="3377368"/>
            <a:ext cx="3827990" cy="10676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IO-Link</a:t>
            </a:r>
          </a:p>
        </p:txBody>
      </p:sp>
    </p:spTree>
    <p:extLst>
      <p:ext uri="{BB962C8B-B14F-4D97-AF65-F5344CB8AC3E}">
        <p14:creationId xmlns:p14="http://schemas.microsoft.com/office/powerpoint/2010/main" val="39320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CFA08C-F136-3E11-0978-158183A0B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7FBEFE-AAB9-892A-A5C9-9F203C28E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Safety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6CE9CBE-6EE8-D0A2-9B37-953A1B2F54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Standard Safety Devices for next generation systems!</a:t>
            </a:r>
          </a:p>
          <a:p>
            <a:pPr lvl="1"/>
            <a:r>
              <a:rPr lang="en-GB" dirty="0"/>
              <a:t>Standard Safe Hardware Interface</a:t>
            </a:r>
          </a:p>
          <a:p>
            <a:pPr lvl="1"/>
            <a:r>
              <a:rPr lang="en-GB" dirty="0"/>
              <a:t>Standard Safety Communications profile independent of the fieldbus</a:t>
            </a:r>
          </a:p>
          <a:p>
            <a:pPr lvl="1"/>
            <a:r>
              <a:rPr lang="en-GB" dirty="0"/>
              <a:t>Point – Point Communication</a:t>
            </a:r>
          </a:p>
          <a:p>
            <a:pPr lvl="1"/>
            <a:r>
              <a:rPr lang="en-GB" dirty="0"/>
              <a:t>Safe IO support through hardware support</a:t>
            </a:r>
          </a:p>
          <a:p>
            <a:endParaRPr lang="en-GB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804E23-D3C4-0EF9-F610-A7197B29B480}"/>
              </a:ext>
            </a:extLst>
          </p:cNvPr>
          <p:cNvGrpSpPr/>
          <p:nvPr/>
        </p:nvGrpSpPr>
        <p:grpSpPr>
          <a:xfrm>
            <a:off x="4761865" y="901147"/>
            <a:ext cx="4033430" cy="3450653"/>
            <a:chOff x="556424" y="1562866"/>
            <a:chExt cx="5439228" cy="4247016"/>
          </a:xfrm>
        </p:grpSpPr>
        <p:sp>
          <p:nvSpPr>
            <p:cNvPr id="49" name="Inhaltsplatzhalter 6">
              <a:extLst>
                <a:ext uri="{FF2B5EF4-FFF2-40B4-BE49-F238E27FC236}">
                  <a16:creationId xmlns:a16="http://schemas.microsoft.com/office/drawing/2014/main" id="{B882EB39-8C59-C7A9-0C09-E89F33AF813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6424" y="1562866"/>
              <a:ext cx="5439228" cy="4247016"/>
            </a:xfrm>
            <a:prstGeom prst="rect">
              <a:avLst/>
            </a:prstGeom>
            <a:solidFill>
              <a:srgbClr val="F2F2F2"/>
            </a:solidFill>
          </p:spPr>
          <p:txBody>
            <a:bodyPr vert="horz" lIns="0" tIns="72000" rIns="0" bIns="72000" rtlCol="0">
              <a:noAutofit/>
            </a:bodyPr>
            <a:lstStyle>
              <a:lvl1pPr marL="270009" indent="-270009" algn="l" defTabSz="91443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24" indent="-270009" algn="l" defTabSz="91443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36" indent="-270009" algn="l" defTabSz="91443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048" indent="-270009" algn="l" defTabSz="91443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60" indent="-270009" algn="l" defTabSz="91443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0072" indent="-270009" algn="l" defTabSz="91443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20084" indent="-270009" algn="l" defTabSz="91443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lang="de-DE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114" indent="-228607" algn="l" defTabSz="91443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330" indent="-228607" algn="l" defTabSz="91443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de-DE" b="1" dirty="0"/>
            </a:p>
          </p:txBody>
        </p:sp>
        <p:cxnSp>
          <p:nvCxnSpPr>
            <p:cNvPr id="50" name="Straight Connector 7">
              <a:extLst>
                <a:ext uri="{FF2B5EF4-FFF2-40B4-BE49-F238E27FC236}">
                  <a16:creationId xmlns:a16="http://schemas.microsoft.com/office/drawing/2014/main" id="{437EBF10-6582-923A-4C60-AACC61ED69D6}"/>
                </a:ext>
              </a:extLst>
            </p:cNvPr>
            <p:cNvCxnSpPr/>
            <p:nvPr/>
          </p:nvCxnSpPr>
          <p:spPr bwMode="auto">
            <a:xfrm>
              <a:off x="1087344" y="2591702"/>
              <a:ext cx="375956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CC4A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6">
              <a:extLst>
                <a:ext uri="{FF2B5EF4-FFF2-40B4-BE49-F238E27FC236}">
                  <a16:creationId xmlns:a16="http://schemas.microsoft.com/office/drawing/2014/main" id="{7E524726-3632-3456-447A-C5E6779FB482}"/>
                </a:ext>
              </a:extLst>
            </p:cNvPr>
            <p:cNvCxnSpPr>
              <a:stCxn id="60" idx="1"/>
            </p:cNvCxnSpPr>
            <p:nvPr/>
          </p:nvCxnSpPr>
          <p:spPr bwMode="auto">
            <a:xfrm>
              <a:off x="3929199" y="3758863"/>
              <a:ext cx="993109" cy="52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6">
              <a:extLst>
                <a:ext uri="{FF2B5EF4-FFF2-40B4-BE49-F238E27FC236}">
                  <a16:creationId xmlns:a16="http://schemas.microsoft.com/office/drawing/2014/main" id="{747FFB9A-089B-F018-39AE-1F6C6044CD0A}"/>
                </a:ext>
              </a:extLst>
            </p:cNvPr>
            <p:cNvCxnSpPr/>
            <p:nvPr/>
          </p:nvCxnSpPr>
          <p:spPr bwMode="auto">
            <a:xfrm flipV="1">
              <a:off x="4943752" y="3778635"/>
              <a:ext cx="0" cy="6490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6">
              <a:extLst>
                <a:ext uri="{FF2B5EF4-FFF2-40B4-BE49-F238E27FC236}">
                  <a16:creationId xmlns:a16="http://schemas.microsoft.com/office/drawing/2014/main" id="{36EFA956-7D0C-A00C-5F18-D1BD33B566E8}"/>
                </a:ext>
              </a:extLst>
            </p:cNvPr>
            <p:cNvCxnSpPr>
              <a:endCxn id="64" idx="1"/>
            </p:cNvCxnSpPr>
            <p:nvPr/>
          </p:nvCxnSpPr>
          <p:spPr bwMode="auto">
            <a:xfrm>
              <a:off x="1517590" y="3454978"/>
              <a:ext cx="192921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6">
              <a:extLst>
                <a:ext uri="{FF2B5EF4-FFF2-40B4-BE49-F238E27FC236}">
                  <a16:creationId xmlns:a16="http://schemas.microsoft.com/office/drawing/2014/main" id="{6E93252E-47AE-26F4-BE00-61B1E5D6B668}"/>
                </a:ext>
              </a:extLst>
            </p:cNvPr>
            <p:cNvCxnSpPr/>
            <p:nvPr/>
          </p:nvCxnSpPr>
          <p:spPr bwMode="auto">
            <a:xfrm>
              <a:off x="3912726" y="2590810"/>
              <a:ext cx="9752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7">
              <a:extLst>
                <a:ext uri="{FF2B5EF4-FFF2-40B4-BE49-F238E27FC236}">
                  <a16:creationId xmlns:a16="http://schemas.microsoft.com/office/drawing/2014/main" id="{48541CD2-6EF9-49FE-9198-A704AE6EC0E2}"/>
                </a:ext>
              </a:extLst>
            </p:cNvPr>
            <p:cNvCxnSpPr/>
            <p:nvPr/>
          </p:nvCxnSpPr>
          <p:spPr bwMode="auto">
            <a:xfrm>
              <a:off x="1087344" y="2592396"/>
              <a:ext cx="226030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6" name="Grafik 23" descr="Ein Bild, das Spiel, Fern, Controller, Elektronik enthält.&#10;&#10;Automatisch generierte Beschreibung">
              <a:extLst>
                <a:ext uri="{FF2B5EF4-FFF2-40B4-BE49-F238E27FC236}">
                  <a16:creationId xmlns:a16="http://schemas.microsoft.com/office/drawing/2014/main" id="{E1251F8A-44C9-ADCA-4691-C56D71A55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5" r="38620" b="8007"/>
            <a:stretch/>
          </p:blipFill>
          <p:spPr>
            <a:xfrm>
              <a:off x="3272142" y="2262925"/>
              <a:ext cx="810156" cy="2603207"/>
            </a:xfrm>
            <a:prstGeom prst="rect">
              <a:avLst/>
            </a:prstGeom>
          </p:spPr>
        </p:pic>
        <p:pic>
          <p:nvPicPr>
            <p:cNvPr id="57" name="Picture 20">
              <a:extLst>
                <a:ext uri="{FF2B5EF4-FFF2-40B4-BE49-F238E27FC236}">
                  <a16:creationId xmlns:a16="http://schemas.microsoft.com/office/drawing/2014/main" id="{2AF450A9-76F7-B772-9755-D99703BA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5579" y="2203530"/>
              <a:ext cx="896575" cy="254939"/>
            </a:xfrm>
            <a:prstGeom prst="rect">
              <a:avLst/>
            </a:prstGeom>
          </p:spPr>
        </p:pic>
        <p:pic>
          <p:nvPicPr>
            <p:cNvPr id="58" name="Picture 23" descr="Icon&#10;&#10;Description automatically generated">
              <a:extLst>
                <a:ext uri="{FF2B5EF4-FFF2-40B4-BE49-F238E27FC236}">
                  <a16:creationId xmlns:a16="http://schemas.microsoft.com/office/drawing/2014/main" id="{BF344BAE-06BC-20CA-79BF-648857FFD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1116011" y="2011025"/>
              <a:ext cx="565676" cy="532765"/>
            </a:xfrm>
            <a:prstGeom prst="rect">
              <a:avLst/>
            </a:prstGeom>
          </p:spPr>
        </p:pic>
        <p:pic>
          <p:nvPicPr>
            <p:cNvPr id="59" name="Picture 4" descr="See the source image">
              <a:extLst>
                <a:ext uri="{FF2B5EF4-FFF2-40B4-BE49-F238E27FC236}">
                  <a16:creationId xmlns:a16="http://schemas.microsoft.com/office/drawing/2014/main" id="{D5CD753D-FAF8-5C20-860B-E3CB183934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1653081" y="1956687"/>
              <a:ext cx="717316" cy="641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4294CE23-EB41-1532-EFF6-4ED0F9770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199" y="3717583"/>
              <a:ext cx="349321" cy="8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Connector: Elbow 31">
              <a:extLst>
                <a:ext uri="{FF2B5EF4-FFF2-40B4-BE49-F238E27FC236}">
                  <a16:creationId xmlns:a16="http://schemas.microsoft.com/office/drawing/2014/main" id="{DA9ACDD4-3891-F86F-E90A-ED8266AA64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3282" y="3758863"/>
              <a:ext cx="643788" cy="400991"/>
            </a:xfrm>
            <a:prstGeom prst="bentConnector3">
              <a:avLst>
                <a:gd name="adj1" fmla="val 102328"/>
              </a:avLst>
            </a:prstGeom>
            <a:ln w="28575">
              <a:solidFill>
                <a:srgbClr val="E8804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62" name="Picture 28">
              <a:extLst>
                <a:ext uri="{FF2B5EF4-FFF2-40B4-BE49-F238E27FC236}">
                  <a16:creationId xmlns:a16="http://schemas.microsoft.com/office/drawing/2014/main" id="{4D48A7A7-AFC7-5FB4-2A9A-0331F21C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904" y="4160388"/>
              <a:ext cx="605404" cy="637478"/>
            </a:xfrm>
            <a:prstGeom prst="rect">
              <a:avLst/>
            </a:prstGeom>
          </p:spPr>
        </p:pic>
        <p:cxnSp>
          <p:nvCxnSpPr>
            <p:cNvPr id="63" name="Connector: Elbow 31">
              <a:extLst>
                <a:ext uri="{FF2B5EF4-FFF2-40B4-BE49-F238E27FC236}">
                  <a16:creationId xmlns:a16="http://schemas.microsoft.com/office/drawing/2014/main" id="{D8B8E020-0921-6A3E-CFE6-F3254ABD8849}"/>
                </a:ext>
              </a:extLst>
            </p:cNvPr>
            <p:cNvCxnSpPr>
              <a:cxnSpLocks/>
              <a:stCxn id="64" idx="3"/>
              <a:endCxn id="69" idx="3"/>
            </p:cNvCxnSpPr>
            <p:nvPr/>
          </p:nvCxnSpPr>
          <p:spPr bwMode="auto">
            <a:xfrm rot="10800000" flipV="1">
              <a:off x="1505891" y="3454978"/>
              <a:ext cx="1591590" cy="384179"/>
            </a:xfrm>
            <a:prstGeom prst="bentConnector2">
              <a:avLst/>
            </a:prstGeom>
            <a:ln w="28575">
              <a:solidFill>
                <a:srgbClr val="E8804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0C3D58A9-67B9-1790-4C06-612080826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97481" y="3408947"/>
              <a:ext cx="349321" cy="9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6838A91-9291-3636-273B-9E82BD15A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5" t="13898" r="6298" b="9419"/>
            <a:stretch/>
          </p:blipFill>
          <p:spPr>
            <a:xfrm>
              <a:off x="1276609" y="4310168"/>
              <a:ext cx="810156" cy="714100"/>
            </a:xfrm>
            <a:prstGeom prst="rect">
              <a:avLst/>
            </a:prstGeom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CF69A45F-49DF-531B-A280-EE52CEC1A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630" y="3538094"/>
              <a:ext cx="1202694" cy="37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feld 25">
              <a:extLst>
                <a:ext uri="{FF2B5EF4-FFF2-40B4-BE49-F238E27FC236}">
                  <a16:creationId xmlns:a16="http://schemas.microsoft.com/office/drawing/2014/main" id="{AAB35BA5-61E3-0DD9-34C8-13475958E370}"/>
                </a:ext>
              </a:extLst>
            </p:cNvPr>
            <p:cNvSpPr txBox="1"/>
            <p:nvPr/>
          </p:nvSpPr>
          <p:spPr>
            <a:xfrm>
              <a:off x="4585402" y="2376100"/>
              <a:ext cx="1081563" cy="272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de-DE" sz="1400" dirty="0" err="1"/>
                <a:t>Safety</a:t>
              </a:r>
              <a:r>
                <a:rPr lang="de-DE" sz="1400" dirty="0"/>
                <a:t> Protocol</a:t>
              </a:r>
            </a:p>
          </p:txBody>
        </p:sp>
        <p:cxnSp>
          <p:nvCxnSpPr>
            <p:cNvPr id="68" name="Straight Connector 7">
              <a:extLst>
                <a:ext uri="{FF2B5EF4-FFF2-40B4-BE49-F238E27FC236}">
                  <a16:creationId xmlns:a16="http://schemas.microsoft.com/office/drawing/2014/main" id="{098B0E17-30F4-9658-2A92-2E6C37845467}"/>
                </a:ext>
              </a:extLst>
            </p:cNvPr>
            <p:cNvCxnSpPr/>
            <p:nvPr/>
          </p:nvCxnSpPr>
          <p:spPr bwMode="auto">
            <a:xfrm flipV="1">
              <a:off x="1505890" y="3487305"/>
              <a:ext cx="0" cy="3895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9D2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6314E90E-89C0-FAA8-40AC-37E718DD1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35111" y="4038572"/>
              <a:ext cx="541559" cy="14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eck 119">
            <a:extLst>
              <a:ext uri="{FF2B5EF4-FFF2-40B4-BE49-F238E27FC236}">
                <a16:creationId xmlns:a16="http://schemas.microsoft.com/office/drawing/2014/main" id="{D81562DC-E34A-8829-5405-CEB305BFB0E4}"/>
              </a:ext>
            </a:extLst>
          </p:cNvPr>
          <p:cNvSpPr/>
          <p:nvPr/>
        </p:nvSpPr>
        <p:spPr>
          <a:xfrm>
            <a:off x="490010" y="3377368"/>
            <a:ext cx="3827990" cy="10676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IO-Link Safety</a:t>
            </a:r>
          </a:p>
        </p:txBody>
      </p:sp>
    </p:spTree>
    <p:extLst>
      <p:ext uri="{BB962C8B-B14F-4D97-AF65-F5344CB8AC3E}">
        <p14:creationId xmlns:p14="http://schemas.microsoft.com/office/powerpoint/2010/main" val="4986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-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431CAE-7AF5-43EA-AC7E-DDC8F836D60D}"/>
              </a:ext>
            </a:extLst>
          </p:cNvPr>
          <p:cNvSpPr/>
          <p:nvPr/>
        </p:nvSpPr>
        <p:spPr>
          <a:xfrm>
            <a:off x="3228975" y="2474835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chemeClr val="tx1"/>
                </a:solidFill>
              </a:rPr>
              <a:t>Benefits of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IO-Link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1A7E8B-F4F1-4133-8549-D125790FF7DA}"/>
              </a:ext>
            </a:extLst>
          </p:cNvPr>
          <p:cNvSpPr/>
          <p:nvPr/>
        </p:nvSpPr>
        <p:spPr>
          <a:xfrm>
            <a:off x="3124200" y="1055610"/>
            <a:ext cx="1838325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8158E0-5D1C-4E63-9EF9-B37A9A7D9D56}"/>
              </a:ext>
            </a:extLst>
          </p:cNvPr>
          <p:cNvSpPr/>
          <p:nvPr/>
        </p:nvSpPr>
        <p:spPr>
          <a:xfrm>
            <a:off x="4976811" y="1541385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6263C35-A253-4FF1-9913-C9E8C7475930}"/>
              </a:ext>
            </a:extLst>
          </p:cNvPr>
          <p:cNvSpPr/>
          <p:nvPr/>
        </p:nvSpPr>
        <p:spPr>
          <a:xfrm>
            <a:off x="5305424" y="2674860"/>
            <a:ext cx="2097405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EC5A908-5E00-45FD-A85A-C1747552D77D}"/>
              </a:ext>
            </a:extLst>
          </p:cNvPr>
          <p:cNvSpPr/>
          <p:nvPr/>
        </p:nvSpPr>
        <p:spPr>
          <a:xfrm>
            <a:off x="4300536" y="3684510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87D0B5-1C9D-4D5E-93B5-B17CB6D27C99}"/>
              </a:ext>
            </a:extLst>
          </p:cNvPr>
          <p:cNvSpPr/>
          <p:nvPr/>
        </p:nvSpPr>
        <p:spPr>
          <a:xfrm>
            <a:off x="1078230" y="1541385"/>
            <a:ext cx="2022155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99AC53F-CF81-41DE-86C5-872EE24C4507}"/>
              </a:ext>
            </a:extLst>
          </p:cNvPr>
          <p:cNvSpPr/>
          <p:nvPr/>
        </p:nvSpPr>
        <p:spPr>
          <a:xfrm>
            <a:off x="2309811" y="3674985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9ACE191-BC1E-4255-81E2-FFD906A2B926}"/>
              </a:ext>
            </a:extLst>
          </p:cNvPr>
          <p:cNvSpPr/>
          <p:nvPr/>
        </p:nvSpPr>
        <p:spPr>
          <a:xfrm>
            <a:off x="1247772" y="2674860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45821B6-4879-466A-860D-6EA25695E486}"/>
              </a:ext>
            </a:extLst>
          </p:cNvPr>
          <p:cNvCxnSpPr>
            <a:stCxn id="31" idx="4"/>
            <a:endCxn id="7" idx="0"/>
          </p:cNvCxnSpPr>
          <p:nvPr/>
        </p:nvCxnSpPr>
        <p:spPr>
          <a:xfrm>
            <a:off x="4043363" y="2027160"/>
            <a:ext cx="5238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19F9E13-683A-4CFC-89FC-7AA4C196C7C9}"/>
              </a:ext>
            </a:extLst>
          </p:cNvPr>
          <p:cNvCxnSpPr>
            <a:stCxn id="32" idx="3"/>
          </p:cNvCxnSpPr>
          <p:nvPr/>
        </p:nvCxnSpPr>
        <p:spPr>
          <a:xfrm flipH="1">
            <a:off x="4829175" y="2370655"/>
            <a:ext cx="401509" cy="304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803E394-4EBD-489E-8A13-B4BD91047926}"/>
              </a:ext>
            </a:extLst>
          </p:cNvPr>
          <p:cNvCxnSpPr>
            <a:cxnSpLocks/>
            <a:stCxn id="68" idx="2"/>
          </p:cNvCxnSpPr>
          <p:nvPr/>
        </p:nvCxnSpPr>
        <p:spPr>
          <a:xfrm flipH="1" flipV="1">
            <a:off x="4962526" y="3060623"/>
            <a:ext cx="342898" cy="100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DEC521C-647E-4C61-9E30-FCE9B8C32ABB}"/>
              </a:ext>
            </a:extLst>
          </p:cNvPr>
          <p:cNvCxnSpPr/>
          <p:nvPr/>
        </p:nvCxnSpPr>
        <p:spPr>
          <a:xfrm flipH="1" flipV="1">
            <a:off x="4536088" y="3375244"/>
            <a:ext cx="115759" cy="380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458EF80-124C-4A5C-880F-81991D00CACF}"/>
              </a:ext>
            </a:extLst>
          </p:cNvPr>
          <p:cNvCxnSpPr/>
          <p:nvPr/>
        </p:nvCxnSpPr>
        <p:spPr>
          <a:xfrm flipV="1">
            <a:off x="3562350" y="3408285"/>
            <a:ext cx="180975" cy="30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2A62A07-BF0D-400A-898D-E48FC7BF73F4}"/>
              </a:ext>
            </a:extLst>
          </p:cNvPr>
          <p:cNvCxnSpPr/>
          <p:nvPr/>
        </p:nvCxnSpPr>
        <p:spPr>
          <a:xfrm flipV="1">
            <a:off x="2990847" y="3082053"/>
            <a:ext cx="247653" cy="50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3768A71-59A1-4AAF-8830-CE323FED8530}"/>
              </a:ext>
            </a:extLst>
          </p:cNvPr>
          <p:cNvCxnSpPr>
            <a:endCxn id="7" idx="1"/>
          </p:cNvCxnSpPr>
          <p:nvPr/>
        </p:nvCxnSpPr>
        <p:spPr>
          <a:xfrm>
            <a:off x="2981322" y="2250997"/>
            <a:ext cx="501526" cy="366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97DBC58-A989-4813-86D2-26D1BEEBC4D9}"/>
              </a:ext>
            </a:extLst>
          </p:cNvPr>
          <p:cNvSpPr/>
          <p:nvPr/>
        </p:nvSpPr>
        <p:spPr>
          <a:xfrm>
            <a:off x="3185724" y="1200757"/>
            <a:ext cx="114484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 err="1">
                <a:latin typeface="+mn-lt"/>
              </a:rPr>
              <a:t>Wiring</a:t>
            </a:r>
            <a:r>
              <a:rPr lang="de-DE" sz="1200" dirty="0">
                <a:latin typeface="+mn-lt"/>
              </a:rPr>
              <a:t> &amp;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Power </a:t>
            </a:r>
            <a:r>
              <a:rPr lang="de-DE" sz="1200" dirty="0" err="1">
                <a:latin typeface="+mn-lt"/>
              </a:rPr>
              <a:t>supply</a:t>
            </a:r>
            <a:endParaRPr lang="de-DE" sz="1200" dirty="0">
              <a:latin typeface="+mn-lt"/>
            </a:endParaRPr>
          </a:p>
          <a:p>
            <a:pPr algn="ctr"/>
            <a:r>
              <a:rPr lang="de-DE" sz="1200" dirty="0">
                <a:latin typeface="+mn-lt"/>
              </a:rPr>
              <a:t>(IO-Link)</a:t>
            </a:r>
            <a:endParaRPr lang="en-US" sz="1200" dirty="0">
              <a:latin typeface="+mn-lt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9CE75E0-EC3B-4C55-B11B-1C8856DACDBD}"/>
              </a:ext>
            </a:extLst>
          </p:cNvPr>
          <p:cNvSpPr/>
          <p:nvPr/>
        </p:nvSpPr>
        <p:spPr>
          <a:xfrm>
            <a:off x="4338638" y="1350586"/>
            <a:ext cx="490537" cy="248544"/>
          </a:xfrm>
          <a:custGeom>
            <a:avLst/>
            <a:gdLst>
              <a:gd name="connsiteX0" fmla="*/ 0 w 490537"/>
              <a:gd name="connsiteY0" fmla="*/ 17020 h 248544"/>
              <a:gd name="connsiteX1" fmla="*/ 319087 w 490537"/>
              <a:gd name="connsiteY1" fmla="*/ 21783 h 248544"/>
              <a:gd name="connsiteX2" fmla="*/ 4762 w 490537"/>
              <a:gd name="connsiteY2" fmla="*/ 231333 h 248544"/>
              <a:gd name="connsiteX3" fmla="*/ 490537 w 490537"/>
              <a:gd name="connsiteY3" fmla="*/ 236095 h 248544"/>
              <a:gd name="connsiteX4" fmla="*/ 490537 w 490537"/>
              <a:gd name="connsiteY4" fmla="*/ 236095 h 2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7" h="248544">
                <a:moveTo>
                  <a:pt x="0" y="17020"/>
                </a:moveTo>
                <a:cubicBezTo>
                  <a:pt x="159146" y="1542"/>
                  <a:pt x="318293" y="-13936"/>
                  <a:pt x="319087" y="21783"/>
                </a:cubicBezTo>
                <a:cubicBezTo>
                  <a:pt x="319881" y="57502"/>
                  <a:pt x="-23813" y="195614"/>
                  <a:pt x="4762" y="231333"/>
                </a:cubicBezTo>
                <a:cubicBezTo>
                  <a:pt x="33337" y="267052"/>
                  <a:pt x="490537" y="236095"/>
                  <a:pt x="490537" y="236095"/>
                </a:cubicBezTo>
                <a:lnTo>
                  <a:pt x="490537" y="236095"/>
                </a:lnTo>
              </a:path>
            </a:pathLst>
          </a:custGeom>
          <a:noFill/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6ACA99-8F97-4613-B065-C1610C4A1431}"/>
              </a:ext>
            </a:extLst>
          </p:cNvPr>
          <p:cNvSpPr/>
          <p:nvPr/>
        </p:nvSpPr>
        <p:spPr>
          <a:xfrm>
            <a:off x="5024049" y="1675222"/>
            <a:ext cx="110013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latin typeface="+mn-lt"/>
              </a:rPr>
              <a:t>New</a:t>
            </a:r>
          </a:p>
          <a:p>
            <a:pPr algn="ctr"/>
            <a:r>
              <a:rPr lang="de-DE" sz="1200" dirty="0">
                <a:latin typeface="+mn-lt"/>
              </a:rPr>
              <a:t>Standard M12</a:t>
            </a:r>
            <a:endParaRPr lang="en-US" sz="1200" dirty="0">
              <a:latin typeface="+mn-lt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099447F-98B3-499C-86BF-82EF7FDA1CD3}"/>
              </a:ext>
            </a:extLst>
          </p:cNvPr>
          <p:cNvSpPr/>
          <p:nvPr/>
        </p:nvSpPr>
        <p:spPr>
          <a:xfrm>
            <a:off x="6181725" y="1878533"/>
            <a:ext cx="290512" cy="290512"/>
          </a:xfrm>
          <a:prstGeom prst="ellipse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206D565-F056-4544-AD5E-A5B859738F73}"/>
              </a:ext>
            </a:extLst>
          </p:cNvPr>
          <p:cNvSpPr/>
          <p:nvPr/>
        </p:nvSpPr>
        <p:spPr>
          <a:xfrm>
            <a:off x="6304121" y="1933779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A6FE7E1-168A-4BA8-8493-6D2C7599177C}"/>
              </a:ext>
            </a:extLst>
          </p:cNvPr>
          <p:cNvSpPr/>
          <p:nvPr/>
        </p:nvSpPr>
        <p:spPr>
          <a:xfrm>
            <a:off x="6304121" y="2082864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863284F-B7F5-45FB-9A9E-5B72147FE578}"/>
              </a:ext>
            </a:extLst>
          </p:cNvPr>
          <p:cNvSpPr/>
          <p:nvPr/>
        </p:nvSpPr>
        <p:spPr>
          <a:xfrm>
            <a:off x="6220863" y="2000929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F285149-684C-4FC6-820B-1463E9618890}"/>
              </a:ext>
            </a:extLst>
          </p:cNvPr>
          <p:cNvSpPr/>
          <p:nvPr/>
        </p:nvSpPr>
        <p:spPr>
          <a:xfrm>
            <a:off x="6381270" y="2000929"/>
            <a:ext cx="45719" cy="45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B6B1BB0-D3DD-4CDD-9477-BFF5528FF9EC}"/>
              </a:ext>
            </a:extLst>
          </p:cNvPr>
          <p:cNvCxnSpPr>
            <a:stCxn id="148" idx="0"/>
          </p:cNvCxnSpPr>
          <p:nvPr/>
        </p:nvCxnSpPr>
        <p:spPr>
          <a:xfrm flipH="1" flipV="1">
            <a:off x="6243722" y="1808048"/>
            <a:ext cx="1" cy="192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6A00E59-FECA-412C-9574-AD3A7A80BA9E}"/>
              </a:ext>
            </a:extLst>
          </p:cNvPr>
          <p:cNvCxnSpPr>
            <a:cxnSpLocks/>
          </p:cNvCxnSpPr>
          <p:nvPr/>
        </p:nvCxnSpPr>
        <p:spPr>
          <a:xfrm>
            <a:off x="6243722" y="1808048"/>
            <a:ext cx="2828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F1974E0-33C8-4EDA-9144-CE2681AAD789}"/>
              </a:ext>
            </a:extLst>
          </p:cNvPr>
          <p:cNvCxnSpPr>
            <a:stCxn id="149" idx="0"/>
          </p:cNvCxnSpPr>
          <p:nvPr/>
        </p:nvCxnSpPr>
        <p:spPr>
          <a:xfrm flipH="1">
            <a:off x="6404129" y="2000929"/>
            <a:ext cx="1" cy="250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91F9ED5-F947-4FC7-93BB-FFB765AFACAA}"/>
              </a:ext>
            </a:extLst>
          </p:cNvPr>
          <p:cNvCxnSpPr/>
          <p:nvPr/>
        </p:nvCxnSpPr>
        <p:spPr>
          <a:xfrm>
            <a:off x="6404129" y="2250997"/>
            <a:ext cx="122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0DFC93E-1CAC-4FDA-B212-1C9D625A83E9}"/>
              </a:ext>
            </a:extLst>
          </p:cNvPr>
          <p:cNvSpPr/>
          <p:nvPr/>
        </p:nvSpPr>
        <p:spPr>
          <a:xfrm>
            <a:off x="5260738" y="2825282"/>
            <a:ext cx="1486772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latin typeface="+mn-lt"/>
              </a:rPr>
              <a:t>On/Off-site </a:t>
            </a:r>
            <a:r>
              <a:rPr lang="de-DE" sz="1200" dirty="0" err="1">
                <a:latin typeface="+mn-lt"/>
              </a:rPr>
              <a:t>Parameterization</a:t>
            </a:r>
            <a:r>
              <a:rPr lang="de-DE" sz="1200" dirty="0">
                <a:latin typeface="+mn-lt"/>
              </a:rPr>
              <a:t> &amp; Test (</a:t>
            </a:r>
            <a:r>
              <a:rPr lang="de-DE" sz="1200" dirty="0">
                <a:solidFill>
                  <a:srgbClr val="FF9900"/>
                </a:solidFill>
                <a:latin typeface="+mn-lt"/>
              </a:rPr>
              <a:t>IODD</a:t>
            </a:r>
            <a:r>
              <a:rPr lang="de-DE" sz="1200" dirty="0">
                <a:latin typeface="+mn-lt"/>
              </a:rPr>
              <a:t>)</a:t>
            </a:r>
            <a:endParaRPr lang="en-US" sz="1200" dirty="0">
              <a:latin typeface="+mn-lt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A79C9E2-AB7D-4220-868F-AD43950C620A}"/>
              </a:ext>
            </a:extLst>
          </p:cNvPr>
          <p:cNvGrpSpPr>
            <a:grpSpLocks/>
          </p:cNvGrpSpPr>
          <p:nvPr/>
        </p:nvGrpSpPr>
        <p:grpSpPr bwMode="auto">
          <a:xfrm>
            <a:off x="6651416" y="2962050"/>
            <a:ext cx="449473" cy="404624"/>
            <a:chOff x="2293" y="1210"/>
            <a:chExt cx="461" cy="4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Freeform 59">
              <a:extLst>
                <a:ext uri="{FF2B5EF4-FFF2-40B4-BE49-F238E27FC236}">
                  <a16:creationId xmlns:a16="http://schemas.microsoft.com/office/drawing/2014/main" id="{390352D9-777A-4630-83AA-916C9AB0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210"/>
              <a:ext cx="295" cy="266"/>
            </a:xfrm>
            <a:custGeom>
              <a:avLst/>
              <a:gdLst>
                <a:gd name="T0" fmla="*/ 45 w 459"/>
                <a:gd name="T1" fmla="*/ 0 h 414"/>
                <a:gd name="T2" fmla="*/ 459 w 459"/>
                <a:gd name="T3" fmla="*/ 18 h 414"/>
                <a:gd name="T4" fmla="*/ 402 w 459"/>
                <a:gd name="T5" fmla="*/ 414 h 414"/>
                <a:gd name="T6" fmla="*/ 0 w 459"/>
                <a:gd name="T7" fmla="*/ 336 h 414"/>
                <a:gd name="T8" fmla="*/ 45 w 45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14">
                  <a:moveTo>
                    <a:pt x="45" y="0"/>
                  </a:moveTo>
                  <a:lnTo>
                    <a:pt x="459" y="18"/>
                  </a:lnTo>
                  <a:lnTo>
                    <a:pt x="402" y="414"/>
                  </a:lnTo>
                  <a:lnTo>
                    <a:pt x="0" y="336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chemeClr val="bg1"/>
                </a:gs>
                <a:gs pos="100000">
                  <a:srgbClr val="336699"/>
                </a:gs>
              </a:gsLst>
              <a:lin ang="2700000" scaled="1"/>
            </a:gradFill>
            <a:ln w="190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ea typeface="ＭＳ Ｐゴシック"/>
                <a:cs typeface="ＭＳ Ｐゴシック"/>
              </a:endParaRPr>
            </a:p>
          </p:txBody>
        </p:sp>
        <p:sp>
          <p:nvSpPr>
            <p:cNvPr id="174" name="Freeform 60">
              <a:extLst>
                <a:ext uri="{FF2B5EF4-FFF2-40B4-BE49-F238E27FC236}">
                  <a16:creationId xmlns:a16="http://schemas.microsoft.com/office/drawing/2014/main" id="{F391898C-8399-4A12-B311-AD1E4548C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430"/>
              <a:ext cx="258" cy="60"/>
            </a:xfrm>
            <a:custGeom>
              <a:avLst/>
              <a:gdLst>
                <a:gd name="T0" fmla="*/ 1 w 402"/>
                <a:gd name="T1" fmla="*/ 0 h 93"/>
                <a:gd name="T2" fmla="*/ 1 w 402"/>
                <a:gd name="T3" fmla="*/ 1 h 93"/>
                <a:gd name="T4" fmla="*/ 1 w 402"/>
                <a:gd name="T5" fmla="*/ 1 h 93"/>
                <a:gd name="T6" fmla="*/ 0 w 402"/>
                <a:gd name="T7" fmla="*/ 1 h 93"/>
                <a:gd name="T8" fmla="*/ 1 w 402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93">
                  <a:moveTo>
                    <a:pt x="3" y="0"/>
                  </a:moveTo>
                  <a:lnTo>
                    <a:pt x="399" y="75"/>
                  </a:lnTo>
                  <a:lnTo>
                    <a:pt x="402" y="9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5" name="Freeform 61">
              <a:extLst>
                <a:ext uri="{FF2B5EF4-FFF2-40B4-BE49-F238E27FC236}">
                  <a16:creationId xmlns:a16="http://schemas.microsoft.com/office/drawing/2014/main" id="{F07706F9-23C6-4603-BCB5-0F223D1C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444"/>
              <a:ext cx="424" cy="179"/>
            </a:xfrm>
            <a:custGeom>
              <a:avLst/>
              <a:gdLst>
                <a:gd name="T0" fmla="*/ 1 w 660"/>
                <a:gd name="T1" fmla="*/ 0 h 279"/>
                <a:gd name="T2" fmla="*/ 0 w 660"/>
                <a:gd name="T3" fmla="*/ 1 h 279"/>
                <a:gd name="T4" fmla="*/ 0 w 660"/>
                <a:gd name="T5" fmla="*/ 1 h 279"/>
                <a:gd name="T6" fmla="*/ 1 w 660"/>
                <a:gd name="T7" fmla="*/ 1 h 279"/>
                <a:gd name="T8" fmla="*/ 1 w 660"/>
                <a:gd name="T9" fmla="*/ 1 h 279"/>
                <a:gd name="T10" fmla="*/ 1 w 660"/>
                <a:gd name="T11" fmla="*/ 1 h 279"/>
                <a:gd name="T12" fmla="*/ 1 w 660"/>
                <a:gd name="T13" fmla="*/ 0 h 2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0" h="279">
                  <a:moveTo>
                    <a:pt x="255" y="0"/>
                  </a:moveTo>
                  <a:lnTo>
                    <a:pt x="0" y="117"/>
                  </a:lnTo>
                  <a:lnTo>
                    <a:pt x="0" y="147"/>
                  </a:lnTo>
                  <a:lnTo>
                    <a:pt x="426" y="279"/>
                  </a:lnTo>
                  <a:lnTo>
                    <a:pt x="426" y="249"/>
                  </a:lnTo>
                  <a:lnTo>
                    <a:pt x="660" y="78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6" name="Line 62">
              <a:extLst>
                <a:ext uri="{FF2B5EF4-FFF2-40B4-BE49-F238E27FC236}">
                  <a16:creationId xmlns:a16="http://schemas.microsoft.com/office/drawing/2014/main" id="{87B44B21-EFBD-4D5D-8878-B98923A86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" y="1519"/>
              <a:ext cx="278" cy="8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7" name="Freeform 63">
              <a:extLst>
                <a:ext uri="{FF2B5EF4-FFF2-40B4-BE49-F238E27FC236}">
                  <a16:creationId xmlns:a16="http://schemas.microsoft.com/office/drawing/2014/main" id="{0D402703-A280-4331-9930-391492779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494"/>
              <a:ext cx="150" cy="131"/>
            </a:xfrm>
            <a:custGeom>
              <a:avLst/>
              <a:gdLst>
                <a:gd name="T0" fmla="*/ 1 w 234"/>
                <a:gd name="T1" fmla="*/ 0 h 204"/>
                <a:gd name="T2" fmla="*/ 1 w 234"/>
                <a:gd name="T3" fmla="*/ 1 h 204"/>
                <a:gd name="T4" fmla="*/ 0 w 234"/>
                <a:gd name="T5" fmla="*/ 1 h 204"/>
                <a:gd name="T6" fmla="*/ 0 w 234"/>
                <a:gd name="T7" fmla="*/ 1 h 204"/>
                <a:gd name="T8" fmla="*/ 1 w 234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204">
                  <a:moveTo>
                    <a:pt x="234" y="0"/>
                  </a:moveTo>
                  <a:lnTo>
                    <a:pt x="234" y="27"/>
                  </a:lnTo>
                  <a:lnTo>
                    <a:pt x="0" y="204"/>
                  </a:lnTo>
                  <a:lnTo>
                    <a:pt x="0" y="168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8" name="Freeform 64">
              <a:extLst>
                <a:ext uri="{FF2B5EF4-FFF2-40B4-BE49-F238E27FC236}">
                  <a16:creationId xmlns:a16="http://schemas.microsoft.com/office/drawing/2014/main" id="{6B6414F6-8D7D-4EF9-9928-9F29A44A4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453"/>
              <a:ext cx="312" cy="97"/>
            </a:xfrm>
            <a:custGeom>
              <a:avLst/>
              <a:gdLst>
                <a:gd name="T0" fmla="*/ 1 w 486"/>
                <a:gd name="T1" fmla="*/ 0 h 150"/>
                <a:gd name="T2" fmla="*/ 0 w 486"/>
                <a:gd name="T3" fmla="*/ 1 h 150"/>
                <a:gd name="T4" fmla="*/ 1 w 486"/>
                <a:gd name="T5" fmla="*/ 1 h 150"/>
                <a:gd name="T6" fmla="*/ 1 w 486"/>
                <a:gd name="T7" fmla="*/ 1 h 150"/>
                <a:gd name="T8" fmla="*/ 1 w 486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6" h="150">
                  <a:moveTo>
                    <a:pt x="138" y="0"/>
                  </a:moveTo>
                  <a:lnTo>
                    <a:pt x="0" y="63"/>
                  </a:lnTo>
                  <a:lnTo>
                    <a:pt x="372" y="150"/>
                  </a:lnTo>
                  <a:lnTo>
                    <a:pt x="486" y="7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DB4A6375-5A1F-4FB4-BB3C-C205361B1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1523"/>
              <a:ext cx="106" cy="34"/>
            </a:xfrm>
            <a:custGeom>
              <a:avLst/>
              <a:gdLst>
                <a:gd name="T0" fmla="*/ 1 w 165"/>
                <a:gd name="T1" fmla="*/ 0 h 54"/>
                <a:gd name="T2" fmla="*/ 1 w 165"/>
                <a:gd name="T3" fmla="*/ 1 h 54"/>
                <a:gd name="T4" fmla="*/ 1 w 165"/>
                <a:gd name="T5" fmla="*/ 1 h 54"/>
                <a:gd name="T6" fmla="*/ 0 w 165"/>
                <a:gd name="T7" fmla="*/ 1 h 54"/>
                <a:gd name="T8" fmla="*/ 1 w 16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54">
                  <a:moveTo>
                    <a:pt x="63" y="0"/>
                  </a:moveTo>
                  <a:lnTo>
                    <a:pt x="165" y="24"/>
                  </a:lnTo>
                  <a:lnTo>
                    <a:pt x="96" y="54"/>
                  </a:lnTo>
                  <a:lnTo>
                    <a:pt x="0" y="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977236D-4DCE-4325-A26D-3832B02690E7}"/>
              </a:ext>
            </a:extLst>
          </p:cNvPr>
          <p:cNvSpPr/>
          <p:nvPr/>
        </p:nvSpPr>
        <p:spPr>
          <a:xfrm>
            <a:off x="4322448" y="3910357"/>
            <a:ext cx="13344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latin typeface="+mn-lt"/>
              </a:rPr>
              <a:t>Communication,</a:t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>b</a:t>
            </a:r>
            <a:r>
              <a:rPr lang="de-DE" sz="1200" dirty="0"/>
              <a:t>idirectional</a:t>
            </a:r>
            <a:endParaRPr lang="en-US" sz="1200" dirty="0">
              <a:latin typeface="+mn-lt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31D49E9-D375-4CFE-927C-FA3B05D5159F}"/>
              </a:ext>
            </a:extLst>
          </p:cNvPr>
          <p:cNvSpPr/>
          <p:nvPr/>
        </p:nvSpPr>
        <p:spPr>
          <a:xfrm>
            <a:off x="1587963" y="1724324"/>
            <a:ext cx="14333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latin typeface="+mn-lt"/>
              </a:rPr>
              <a:t>One Sensor / Actuator device for World Market</a:t>
            </a:r>
            <a:endParaRPr lang="en-US" sz="1200" dirty="0">
              <a:latin typeface="+mn-lt"/>
            </a:endParaRPr>
          </a:p>
        </p:txBody>
      </p:sp>
      <p:pic>
        <p:nvPicPr>
          <p:cNvPr id="159" name="Picture 158" descr="A close up of a cage&#10;&#10;Description automatically generated">
            <a:extLst>
              <a:ext uri="{FF2B5EF4-FFF2-40B4-BE49-F238E27FC236}">
                <a16:creationId xmlns:a16="http://schemas.microsoft.com/office/drawing/2014/main" id="{0932671F-EAFE-4383-B281-1DEF4EE2B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59" y="1812550"/>
            <a:ext cx="381595" cy="381595"/>
          </a:xfrm>
          <a:prstGeom prst="rect">
            <a:avLst/>
          </a:prstGeom>
        </p:spPr>
      </p:pic>
      <p:sp>
        <p:nvSpPr>
          <p:cNvPr id="160" name="AutoShape 182">
            <a:extLst>
              <a:ext uri="{FF2B5EF4-FFF2-40B4-BE49-F238E27FC236}">
                <a16:creationId xmlns:a16="http://schemas.microsoft.com/office/drawing/2014/main" id="{26E0238F-6772-471D-ABC2-7719ACB40B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478064" y="2077579"/>
            <a:ext cx="109898" cy="212554"/>
          </a:xfrm>
          <a:prstGeom prst="can">
            <a:avLst>
              <a:gd name="adj" fmla="val 37216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F5B5EC2-0C5E-44E7-8331-20AFE23EE763}"/>
              </a:ext>
            </a:extLst>
          </p:cNvPr>
          <p:cNvSpPr/>
          <p:nvPr/>
        </p:nvSpPr>
        <p:spPr>
          <a:xfrm>
            <a:off x="1288002" y="2894888"/>
            <a:ext cx="531493" cy="531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" name="Arrow: Curved Down 162">
            <a:extLst>
              <a:ext uri="{FF2B5EF4-FFF2-40B4-BE49-F238E27FC236}">
                <a16:creationId xmlns:a16="http://schemas.microsoft.com/office/drawing/2014/main" id="{16C83593-48D0-45B9-936B-59F58EEBF8E7}"/>
              </a:ext>
            </a:extLst>
          </p:cNvPr>
          <p:cNvSpPr/>
          <p:nvPr/>
        </p:nvSpPr>
        <p:spPr>
          <a:xfrm>
            <a:off x="1425496" y="3006666"/>
            <a:ext cx="269211" cy="107914"/>
          </a:xfrm>
          <a:prstGeom prst="curvedDownArrow">
            <a:avLst>
              <a:gd name="adj1" fmla="val 25000"/>
              <a:gd name="adj2" fmla="val 64236"/>
              <a:gd name="adj3" fmla="val 39122"/>
            </a:avLst>
          </a:prstGeom>
          <a:solidFill>
            <a:srgbClr val="FF990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Arrow: Curved Down 163">
            <a:extLst>
              <a:ext uri="{FF2B5EF4-FFF2-40B4-BE49-F238E27FC236}">
                <a16:creationId xmlns:a16="http://schemas.microsoft.com/office/drawing/2014/main" id="{EC1AFF3B-04F9-4B4E-9195-6D6A284F79F6}"/>
              </a:ext>
            </a:extLst>
          </p:cNvPr>
          <p:cNvSpPr/>
          <p:nvPr/>
        </p:nvSpPr>
        <p:spPr>
          <a:xfrm flipH="1" flipV="1">
            <a:off x="1412413" y="3185633"/>
            <a:ext cx="269211" cy="107914"/>
          </a:xfrm>
          <a:prstGeom prst="curvedDownArrow">
            <a:avLst>
              <a:gd name="adj1" fmla="val 25000"/>
              <a:gd name="adj2" fmla="val 64236"/>
              <a:gd name="adj3" fmla="val 39122"/>
            </a:avLst>
          </a:prstGeom>
          <a:solidFill>
            <a:srgbClr val="FF990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17F8773-8C06-494F-B3EF-9096CE173011}"/>
              </a:ext>
            </a:extLst>
          </p:cNvPr>
          <p:cNvSpPr/>
          <p:nvPr/>
        </p:nvSpPr>
        <p:spPr>
          <a:xfrm>
            <a:off x="2832264" y="3898895"/>
            <a:ext cx="125062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 err="1">
                <a:latin typeface="+mn-lt"/>
              </a:rPr>
              <a:t>Detection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of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Misconnection</a:t>
            </a:r>
            <a:endParaRPr lang="en-US" sz="1200" dirty="0">
              <a:latin typeface="+mn-lt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15C07F9-9B6D-4D09-8D81-23724A5688ED}"/>
              </a:ext>
            </a:extLst>
          </p:cNvPr>
          <p:cNvCxnSpPr>
            <a:cxnSpLocks/>
          </p:cNvCxnSpPr>
          <p:nvPr/>
        </p:nvCxnSpPr>
        <p:spPr>
          <a:xfrm>
            <a:off x="2431847" y="4063568"/>
            <a:ext cx="87630" cy="0"/>
          </a:xfrm>
          <a:prstGeom prst="line">
            <a:avLst/>
          </a:prstGeom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5EEECA0-C197-4541-89AD-48322B2DC153}"/>
              </a:ext>
            </a:extLst>
          </p:cNvPr>
          <p:cNvCxnSpPr>
            <a:cxnSpLocks/>
          </p:cNvCxnSpPr>
          <p:nvPr/>
        </p:nvCxnSpPr>
        <p:spPr>
          <a:xfrm>
            <a:off x="2431847" y="4250295"/>
            <a:ext cx="87630" cy="0"/>
          </a:xfrm>
          <a:prstGeom prst="line">
            <a:avLst/>
          </a:prstGeom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C06636F-553D-416C-BA24-035A174B28CB}"/>
              </a:ext>
            </a:extLst>
          </p:cNvPr>
          <p:cNvCxnSpPr/>
          <p:nvPr/>
        </p:nvCxnSpPr>
        <p:spPr>
          <a:xfrm>
            <a:off x="2519477" y="4063568"/>
            <a:ext cx="190283" cy="186727"/>
          </a:xfrm>
          <a:prstGeom prst="line">
            <a:avLst/>
          </a:prstGeom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79C2E58-DEBB-4839-B38D-556AC1DE19C0}"/>
              </a:ext>
            </a:extLst>
          </p:cNvPr>
          <p:cNvCxnSpPr>
            <a:cxnSpLocks/>
          </p:cNvCxnSpPr>
          <p:nvPr/>
        </p:nvCxnSpPr>
        <p:spPr>
          <a:xfrm flipH="1">
            <a:off x="2514581" y="4063568"/>
            <a:ext cx="190283" cy="186727"/>
          </a:xfrm>
          <a:prstGeom prst="line">
            <a:avLst/>
          </a:prstGeom>
          <a:ln w="190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A76051F-033C-4503-8C95-0636273586FC}"/>
              </a:ext>
            </a:extLst>
          </p:cNvPr>
          <p:cNvCxnSpPr/>
          <p:nvPr/>
        </p:nvCxnSpPr>
        <p:spPr>
          <a:xfrm>
            <a:off x="2704864" y="4063568"/>
            <a:ext cx="151916" cy="0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AAA4E7B-4CC8-4CB1-9BD2-AE4111D57428}"/>
              </a:ext>
            </a:extLst>
          </p:cNvPr>
          <p:cNvCxnSpPr/>
          <p:nvPr/>
        </p:nvCxnSpPr>
        <p:spPr>
          <a:xfrm>
            <a:off x="2704864" y="4250295"/>
            <a:ext cx="151916" cy="0"/>
          </a:xfrm>
          <a:prstGeom prst="straightConnector1">
            <a:avLst/>
          </a:prstGeom>
          <a:ln w="19050">
            <a:solidFill>
              <a:srgbClr val="FF99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55">
            <a:extLst>
              <a:ext uri="{FF2B5EF4-FFF2-40B4-BE49-F238E27FC236}">
                <a16:creationId xmlns:a16="http://schemas.microsoft.com/office/drawing/2014/main" id="{E7F71D3C-425D-4233-8B90-81285E8C328C}"/>
              </a:ext>
            </a:extLst>
          </p:cNvPr>
          <p:cNvSpPr txBox="1"/>
          <p:nvPr/>
        </p:nvSpPr>
        <p:spPr>
          <a:xfrm>
            <a:off x="4322448" y="1621166"/>
            <a:ext cx="5177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en-US" sz="800" dirty="0">
                <a:solidFill>
                  <a:srgbClr val="FF9900"/>
                </a:solidFill>
                <a:latin typeface="+mn-lt"/>
              </a:rPr>
              <a:t>COM + 24 V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41DA061-020C-4139-915D-E1DA9D870492}"/>
              </a:ext>
            </a:extLst>
          </p:cNvPr>
          <p:cNvSpPr/>
          <p:nvPr/>
        </p:nvSpPr>
        <p:spPr>
          <a:xfrm>
            <a:off x="1672359" y="2843359"/>
            <a:ext cx="13306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latin typeface="+mn-lt"/>
              </a:rPr>
              <a:t>Sensor / Actuator Replacement w/o Tools</a:t>
            </a:r>
            <a:endParaRPr lang="en-US" sz="1200" dirty="0"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98D0C7-2FF1-596C-7C47-CD791B5A858F}"/>
              </a:ext>
            </a:extLst>
          </p:cNvPr>
          <p:cNvCxnSpPr/>
          <p:nvPr/>
        </p:nvCxnSpPr>
        <p:spPr>
          <a:xfrm flipH="1">
            <a:off x="5522237" y="4063568"/>
            <a:ext cx="380551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0EF5B4-D61C-EA03-9C8F-8FEBDF32CBB2}"/>
              </a:ext>
            </a:extLst>
          </p:cNvPr>
          <p:cNvCxnSpPr>
            <a:cxnSpLocks/>
          </p:cNvCxnSpPr>
          <p:nvPr/>
        </p:nvCxnSpPr>
        <p:spPr>
          <a:xfrm>
            <a:off x="5559583" y="4250295"/>
            <a:ext cx="372311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4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Safety - Benefits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431CAE-7AF5-43EA-AC7E-DDC8F836D60D}"/>
              </a:ext>
            </a:extLst>
          </p:cNvPr>
          <p:cNvSpPr/>
          <p:nvPr/>
        </p:nvSpPr>
        <p:spPr>
          <a:xfrm>
            <a:off x="3228975" y="2474835"/>
            <a:ext cx="1733550" cy="9715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chemeClr val="tx1"/>
                </a:solidFill>
              </a:rPr>
              <a:t>Benefits of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IO-Link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0F5B5-F909-C69F-B248-9A2991E1EF29}"/>
              </a:ext>
            </a:extLst>
          </p:cNvPr>
          <p:cNvGrpSpPr/>
          <p:nvPr/>
        </p:nvGrpSpPr>
        <p:grpSpPr>
          <a:xfrm>
            <a:off x="4829175" y="1541385"/>
            <a:ext cx="1881186" cy="1133475"/>
            <a:chOff x="4829175" y="1541385"/>
            <a:chExt cx="1881186" cy="113347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8158E0-5D1C-4E63-9EF9-B37A9A7D9D56}"/>
                </a:ext>
              </a:extLst>
            </p:cNvPr>
            <p:cNvSpPr/>
            <p:nvPr/>
          </p:nvSpPr>
          <p:spPr>
            <a:xfrm>
              <a:off x="4976811" y="1541385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19F9E13-683A-4CFC-89FC-7AA4C196C7C9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4829175" y="2370655"/>
              <a:ext cx="401509" cy="304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E6ACA99-8F97-4613-B065-C1610C4A1431}"/>
                </a:ext>
              </a:extLst>
            </p:cNvPr>
            <p:cNvSpPr/>
            <p:nvPr/>
          </p:nvSpPr>
          <p:spPr>
            <a:xfrm>
              <a:off x="5109296" y="1631247"/>
              <a:ext cx="11001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New</a:t>
              </a:r>
            </a:p>
            <a:p>
              <a:pPr algn="ctr"/>
              <a:r>
                <a:rPr lang="de-DE" sz="1200" dirty="0">
                  <a:latin typeface="+mn-lt"/>
                </a:rPr>
                <a:t>Standard M12 for Safe Devices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099447F-98B3-499C-86BF-82EF7FDA1CD3}"/>
                </a:ext>
              </a:extLst>
            </p:cNvPr>
            <p:cNvSpPr/>
            <p:nvPr/>
          </p:nvSpPr>
          <p:spPr>
            <a:xfrm>
              <a:off x="6181725" y="1878533"/>
              <a:ext cx="290512" cy="2905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206D565-F056-4544-AD5E-A5B859738F73}"/>
                </a:ext>
              </a:extLst>
            </p:cNvPr>
            <p:cNvSpPr/>
            <p:nvPr/>
          </p:nvSpPr>
          <p:spPr>
            <a:xfrm>
              <a:off x="6304121" y="19337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A6FE7E1-168A-4BA8-8493-6D2C7599177C}"/>
                </a:ext>
              </a:extLst>
            </p:cNvPr>
            <p:cNvSpPr/>
            <p:nvPr/>
          </p:nvSpPr>
          <p:spPr>
            <a:xfrm>
              <a:off x="6304121" y="208286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863284F-B7F5-45FB-9A9E-5B72147FE578}"/>
                </a:ext>
              </a:extLst>
            </p:cNvPr>
            <p:cNvSpPr/>
            <p:nvPr/>
          </p:nvSpPr>
          <p:spPr>
            <a:xfrm>
              <a:off x="6220863" y="20009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F285149-684C-4FC6-820B-1463E9618890}"/>
                </a:ext>
              </a:extLst>
            </p:cNvPr>
            <p:cNvSpPr/>
            <p:nvPr/>
          </p:nvSpPr>
          <p:spPr>
            <a:xfrm>
              <a:off x="6381270" y="20009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B6B1BB0-D3DD-4CDD-9477-BFF5528FF9EC}"/>
                </a:ext>
              </a:extLst>
            </p:cNvPr>
            <p:cNvCxnSpPr>
              <a:stCxn id="148" idx="0"/>
            </p:cNvCxnSpPr>
            <p:nvPr/>
          </p:nvCxnSpPr>
          <p:spPr>
            <a:xfrm flipH="1" flipV="1">
              <a:off x="6243722" y="1808048"/>
              <a:ext cx="1" cy="192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B6A00E59-FECA-412C-9574-AD3A7A80BA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3722" y="1808048"/>
              <a:ext cx="2828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F1974E0-33C8-4EDA-9144-CE2681AAD789}"/>
                </a:ext>
              </a:extLst>
            </p:cNvPr>
            <p:cNvCxnSpPr>
              <a:stCxn id="149" idx="0"/>
            </p:cNvCxnSpPr>
            <p:nvPr/>
          </p:nvCxnSpPr>
          <p:spPr>
            <a:xfrm flipH="1">
              <a:off x="6404129" y="2000929"/>
              <a:ext cx="1" cy="250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091F9ED5-F947-4FC7-93BB-FFB765AFACAA}"/>
                </a:ext>
              </a:extLst>
            </p:cNvPr>
            <p:cNvCxnSpPr/>
            <p:nvPr/>
          </p:nvCxnSpPr>
          <p:spPr>
            <a:xfrm>
              <a:off x="6404129" y="2250997"/>
              <a:ext cx="1223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FACE6C-B508-9041-40F4-C8D681350A36}"/>
              </a:ext>
            </a:extLst>
          </p:cNvPr>
          <p:cNvGrpSpPr/>
          <p:nvPr/>
        </p:nvGrpSpPr>
        <p:grpSpPr>
          <a:xfrm>
            <a:off x="4962526" y="2674860"/>
            <a:ext cx="2440303" cy="971550"/>
            <a:chOff x="4962526" y="2674860"/>
            <a:chExt cx="2440303" cy="97155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6263C35-A253-4FF1-9913-C9E8C7475930}"/>
                </a:ext>
              </a:extLst>
            </p:cNvPr>
            <p:cNvSpPr/>
            <p:nvPr/>
          </p:nvSpPr>
          <p:spPr>
            <a:xfrm>
              <a:off x="5305424" y="2674860"/>
              <a:ext cx="209740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803E394-4EBD-489E-8A13-B4BD91047926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 flipV="1">
              <a:off x="4962526" y="3060623"/>
              <a:ext cx="342898" cy="100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0DFC93E-1CAC-4FDA-B212-1C9D625A83E9}"/>
                </a:ext>
              </a:extLst>
            </p:cNvPr>
            <p:cNvSpPr/>
            <p:nvPr/>
          </p:nvSpPr>
          <p:spPr>
            <a:xfrm>
              <a:off x="5303474" y="2754141"/>
              <a:ext cx="1486772" cy="830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On/Off-site Parameterization &amp; Test of Safe Devices (</a:t>
              </a:r>
              <a:r>
                <a:rPr lang="de-DE" sz="1200" dirty="0">
                  <a:solidFill>
                    <a:srgbClr val="FF9900"/>
                  </a:solidFill>
                  <a:latin typeface="+mn-lt"/>
                </a:rPr>
                <a:t>IODD</a:t>
              </a:r>
              <a:r>
                <a:rPr lang="de-DE" sz="1200" dirty="0">
                  <a:latin typeface="+mn-lt"/>
                </a:rPr>
                <a:t>) - PLe</a:t>
              </a:r>
              <a:endParaRPr lang="en-US" sz="1200" dirty="0">
                <a:latin typeface="+mn-lt"/>
              </a:endParaRP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A79C9E2-AB7D-4220-868F-AD43950C6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416" y="2962050"/>
              <a:ext cx="449473" cy="404624"/>
              <a:chOff x="2293" y="1210"/>
              <a:chExt cx="461" cy="4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3" name="Freeform 59">
                <a:extLst>
                  <a:ext uri="{FF2B5EF4-FFF2-40B4-BE49-F238E27FC236}">
                    <a16:creationId xmlns:a16="http://schemas.microsoft.com/office/drawing/2014/main" id="{390352D9-777A-4630-83AA-916C9AB0D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210"/>
                <a:ext cx="295" cy="266"/>
              </a:xfrm>
              <a:custGeom>
                <a:avLst/>
                <a:gdLst>
                  <a:gd name="T0" fmla="*/ 45 w 459"/>
                  <a:gd name="T1" fmla="*/ 0 h 414"/>
                  <a:gd name="T2" fmla="*/ 459 w 459"/>
                  <a:gd name="T3" fmla="*/ 18 h 414"/>
                  <a:gd name="T4" fmla="*/ 402 w 459"/>
                  <a:gd name="T5" fmla="*/ 414 h 414"/>
                  <a:gd name="T6" fmla="*/ 0 w 459"/>
                  <a:gd name="T7" fmla="*/ 336 h 414"/>
                  <a:gd name="T8" fmla="*/ 45 w 459"/>
                  <a:gd name="T9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414">
                    <a:moveTo>
                      <a:pt x="45" y="0"/>
                    </a:moveTo>
                    <a:lnTo>
                      <a:pt x="459" y="18"/>
                    </a:lnTo>
                    <a:lnTo>
                      <a:pt x="402" y="414"/>
                    </a:lnTo>
                    <a:lnTo>
                      <a:pt x="0" y="336"/>
                    </a:lnTo>
                    <a:lnTo>
                      <a:pt x="4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6699"/>
                  </a:gs>
                  <a:gs pos="50000">
                    <a:schemeClr val="bg1"/>
                  </a:gs>
                  <a:gs pos="100000">
                    <a:srgbClr val="336699"/>
                  </a:gs>
                </a:gsLst>
                <a:lin ang="2700000" scaled="1"/>
              </a:gradFill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74" name="Freeform 60">
                <a:extLst>
                  <a:ext uri="{FF2B5EF4-FFF2-40B4-BE49-F238E27FC236}">
                    <a16:creationId xmlns:a16="http://schemas.microsoft.com/office/drawing/2014/main" id="{F391898C-8399-4A12-B311-AD1E4548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430"/>
                <a:ext cx="258" cy="60"/>
              </a:xfrm>
              <a:custGeom>
                <a:avLst/>
                <a:gdLst>
                  <a:gd name="T0" fmla="*/ 1 w 402"/>
                  <a:gd name="T1" fmla="*/ 0 h 93"/>
                  <a:gd name="T2" fmla="*/ 1 w 402"/>
                  <a:gd name="T3" fmla="*/ 1 h 93"/>
                  <a:gd name="T4" fmla="*/ 1 w 402"/>
                  <a:gd name="T5" fmla="*/ 1 h 93"/>
                  <a:gd name="T6" fmla="*/ 0 w 402"/>
                  <a:gd name="T7" fmla="*/ 1 h 93"/>
                  <a:gd name="T8" fmla="*/ 1 w 402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2" h="93">
                    <a:moveTo>
                      <a:pt x="3" y="0"/>
                    </a:moveTo>
                    <a:lnTo>
                      <a:pt x="399" y="75"/>
                    </a:lnTo>
                    <a:lnTo>
                      <a:pt x="402" y="93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5" name="Freeform 61">
                <a:extLst>
                  <a:ext uri="{FF2B5EF4-FFF2-40B4-BE49-F238E27FC236}">
                    <a16:creationId xmlns:a16="http://schemas.microsoft.com/office/drawing/2014/main" id="{F07706F9-23C6-4603-BCB5-0F223D1C3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444"/>
                <a:ext cx="424" cy="179"/>
              </a:xfrm>
              <a:custGeom>
                <a:avLst/>
                <a:gdLst>
                  <a:gd name="T0" fmla="*/ 1 w 660"/>
                  <a:gd name="T1" fmla="*/ 0 h 279"/>
                  <a:gd name="T2" fmla="*/ 0 w 660"/>
                  <a:gd name="T3" fmla="*/ 1 h 279"/>
                  <a:gd name="T4" fmla="*/ 0 w 660"/>
                  <a:gd name="T5" fmla="*/ 1 h 279"/>
                  <a:gd name="T6" fmla="*/ 1 w 660"/>
                  <a:gd name="T7" fmla="*/ 1 h 279"/>
                  <a:gd name="T8" fmla="*/ 1 w 660"/>
                  <a:gd name="T9" fmla="*/ 1 h 279"/>
                  <a:gd name="T10" fmla="*/ 1 w 660"/>
                  <a:gd name="T11" fmla="*/ 1 h 279"/>
                  <a:gd name="T12" fmla="*/ 1 w 660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0" h="279">
                    <a:moveTo>
                      <a:pt x="255" y="0"/>
                    </a:moveTo>
                    <a:lnTo>
                      <a:pt x="0" y="117"/>
                    </a:lnTo>
                    <a:lnTo>
                      <a:pt x="0" y="147"/>
                    </a:lnTo>
                    <a:lnTo>
                      <a:pt x="426" y="279"/>
                    </a:lnTo>
                    <a:lnTo>
                      <a:pt x="426" y="249"/>
                    </a:lnTo>
                    <a:lnTo>
                      <a:pt x="660" y="78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6" name="Line 62">
                <a:extLst>
                  <a:ext uri="{FF2B5EF4-FFF2-40B4-BE49-F238E27FC236}">
                    <a16:creationId xmlns:a16="http://schemas.microsoft.com/office/drawing/2014/main" id="{87B44B21-EFBD-4D5D-8878-B98923A86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3" y="1519"/>
                <a:ext cx="278" cy="8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7" name="Freeform 63">
                <a:extLst>
                  <a:ext uri="{FF2B5EF4-FFF2-40B4-BE49-F238E27FC236}">
                    <a16:creationId xmlns:a16="http://schemas.microsoft.com/office/drawing/2014/main" id="{0D402703-A280-4331-9930-39149277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494"/>
                <a:ext cx="150" cy="131"/>
              </a:xfrm>
              <a:custGeom>
                <a:avLst/>
                <a:gdLst>
                  <a:gd name="T0" fmla="*/ 1 w 234"/>
                  <a:gd name="T1" fmla="*/ 0 h 204"/>
                  <a:gd name="T2" fmla="*/ 1 w 234"/>
                  <a:gd name="T3" fmla="*/ 1 h 204"/>
                  <a:gd name="T4" fmla="*/ 0 w 234"/>
                  <a:gd name="T5" fmla="*/ 1 h 204"/>
                  <a:gd name="T6" fmla="*/ 0 w 234"/>
                  <a:gd name="T7" fmla="*/ 1 h 204"/>
                  <a:gd name="T8" fmla="*/ 1 w 234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204">
                    <a:moveTo>
                      <a:pt x="234" y="0"/>
                    </a:moveTo>
                    <a:lnTo>
                      <a:pt x="234" y="27"/>
                    </a:lnTo>
                    <a:lnTo>
                      <a:pt x="0" y="204"/>
                    </a:lnTo>
                    <a:lnTo>
                      <a:pt x="0" y="168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8" name="Freeform 64">
                <a:extLst>
                  <a:ext uri="{FF2B5EF4-FFF2-40B4-BE49-F238E27FC236}">
                    <a16:creationId xmlns:a16="http://schemas.microsoft.com/office/drawing/2014/main" id="{6B6414F6-8D7D-4EF9-9928-9F29A44A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453"/>
                <a:ext cx="312" cy="97"/>
              </a:xfrm>
              <a:custGeom>
                <a:avLst/>
                <a:gdLst>
                  <a:gd name="T0" fmla="*/ 1 w 486"/>
                  <a:gd name="T1" fmla="*/ 0 h 150"/>
                  <a:gd name="T2" fmla="*/ 0 w 486"/>
                  <a:gd name="T3" fmla="*/ 1 h 150"/>
                  <a:gd name="T4" fmla="*/ 1 w 486"/>
                  <a:gd name="T5" fmla="*/ 1 h 150"/>
                  <a:gd name="T6" fmla="*/ 1 w 486"/>
                  <a:gd name="T7" fmla="*/ 1 h 150"/>
                  <a:gd name="T8" fmla="*/ 1 w 486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6" h="150">
                    <a:moveTo>
                      <a:pt x="138" y="0"/>
                    </a:moveTo>
                    <a:lnTo>
                      <a:pt x="0" y="63"/>
                    </a:lnTo>
                    <a:lnTo>
                      <a:pt x="372" y="150"/>
                    </a:lnTo>
                    <a:lnTo>
                      <a:pt x="486" y="7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179" name="Freeform 65">
                <a:extLst>
                  <a:ext uri="{FF2B5EF4-FFF2-40B4-BE49-F238E27FC236}">
                    <a16:creationId xmlns:a16="http://schemas.microsoft.com/office/drawing/2014/main" id="{DB4A6375-5A1F-4FB4-BB3C-C205361B1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1523"/>
                <a:ext cx="106" cy="34"/>
              </a:xfrm>
              <a:custGeom>
                <a:avLst/>
                <a:gdLst>
                  <a:gd name="T0" fmla="*/ 1 w 165"/>
                  <a:gd name="T1" fmla="*/ 0 h 54"/>
                  <a:gd name="T2" fmla="*/ 1 w 165"/>
                  <a:gd name="T3" fmla="*/ 1 h 54"/>
                  <a:gd name="T4" fmla="*/ 1 w 165"/>
                  <a:gd name="T5" fmla="*/ 1 h 54"/>
                  <a:gd name="T6" fmla="*/ 0 w 165"/>
                  <a:gd name="T7" fmla="*/ 1 h 54"/>
                  <a:gd name="T8" fmla="*/ 1 w 16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54">
                    <a:moveTo>
                      <a:pt x="63" y="0"/>
                    </a:moveTo>
                    <a:lnTo>
                      <a:pt x="165" y="24"/>
                    </a:lnTo>
                    <a:lnTo>
                      <a:pt x="96" y="54"/>
                    </a:lnTo>
                    <a:lnTo>
                      <a:pt x="0" y="2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06EB59-CB3E-462D-B288-AD15F58AEB9D}"/>
              </a:ext>
            </a:extLst>
          </p:cNvPr>
          <p:cNvGrpSpPr/>
          <p:nvPr/>
        </p:nvGrpSpPr>
        <p:grpSpPr>
          <a:xfrm>
            <a:off x="1078230" y="1541385"/>
            <a:ext cx="2404618" cy="1075730"/>
            <a:chOff x="1078230" y="1541385"/>
            <a:chExt cx="2404618" cy="107573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A87D0B5-1C9D-4D5E-93B5-B17CB6D27C99}"/>
                </a:ext>
              </a:extLst>
            </p:cNvPr>
            <p:cNvSpPr/>
            <p:nvPr/>
          </p:nvSpPr>
          <p:spPr>
            <a:xfrm>
              <a:off x="1078230" y="1541385"/>
              <a:ext cx="202215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3768A71-59A1-4AAF-8830-CE323FED8530}"/>
                </a:ext>
              </a:extLst>
            </p:cNvPr>
            <p:cNvCxnSpPr>
              <a:endCxn id="7" idx="1"/>
            </p:cNvCxnSpPr>
            <p:nvPr/>
          </p:nvCxnSpPr>
          <p:spPr>
            <a:xfrm>
              <a:off x="2981322" y="2250997"/>
              <a:ext cx="501526" cy="366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31D49E9-D375-4CFE-927C-FA3B05D5159F}"/>
                </a:ext>
              </a:extLst>
            </p:cNvPr>
            <p:cNvSpPr/>
            <p:nvPr/>
          </p:nvSpPr>
          <p:spPr>
            <a:xfrm>
              <a:off x="1587963" y="1724324"/>
              <a:ext cx="14333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One Safe device for World Market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159" name="Picture 158" descr="A close up of a cage&#10;&#10;Description automatically generated">
              <a:extLst>
                <a:ext uri="{FF2B5EF4-FFF2-40B4-BE49-F238E27FC236}">
                  <a16:creationId xmlns:a16="http://schemas.microsoft.com/office/drawing/2014/main" id="{0932671F-EAFE-4383-B281-1DEF4EE2B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59" y="1812550"/>
              <a:ext cx="381595" cy="381595"/>
            </a:xfrm>
            <a:prstGeom prst="rect">
              <a:avLst/>
            </a:prstGeom>
          </p:spPr>
        </p:pic>
        <p:sp>
          <p:nvSpPr>
            <p:cNvPr id="160" name="AutoShape 182">
              <a:extLst>
                <a:ext uri="{FF2B5EF4-FFF2-40B4-BE49-F238E27FC236}">
                  <a16:creationId xmlns:a16="http://schemas.microsoft.com/office/drawing/2014/main" id="{26E0238F-6772-471D-ABC2-7719ACB40B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V="1">
              <a:off x="1478064" y="2077579"/>
              <a:ext cx="109898" cy="212554"/>
            </a:xfrm>
            <a:prstGeom prst="can">
              <a:avLst>
                <a:gd name="adj" fmla="val 37216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93B760-0C96-E198-EB65-FEC88A3A672E}"/>
              </a:ext>
            </a:extLst>
          </p:cNvPr>
          <p:cNvGrpSpPr/>
          <p:nvPr/>
        </p:nvGrpSpPr>
        <p:grpSpPr>
          <a:xfrm>
            <a:off x="2309811" y="3408285"/>
            <a:ext cx="1733550" cy="1258721"/>
            <a:chOff x="2309811" y="3408285"/>
            <a:chExt cx="1733550" cy="1258721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99AC53F-CF81-41DE-86C5-872EE24C4507}"/>
                </a:ext>
              </a:extLst>
            </p:cNvPr>
            <p:cNvSpPr/>
            <p:nvPr/>
          </p:nvSpPr>
          <p:spPr>
            <a:xfrm>
              <a:off x="2309811" y="3674985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58EF80-124C-4A5C-880F-81991D00CACF}"/>
                </a:ext>
              </a:extLst>
            </p:cNvPr>
            <p:cNvCxnSpPr/>
            <p:nvPr/>
          </p:nvCxnSpPr>
          <p:spPr>
            <a:xfrm flipV="1">
              <a:off x="3562350" y="3408285"/>
              <a:ext cx="180975" cy="309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17F8773-8C06-494F-B3EF-9096CE173011}"/>
                </a:ext>
              </a:extLst>
            </p:cNvPr>
            <p:cNvSpPr/>
            <p:nvPr/>
          </p:nvSpPr>
          <p:spPr>
            <a:xfrm>
              <a:off x="2753755" y="3836009"/>
              <a:ext cx="12506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Detection of Misconnection (Safe channels &amp; Devices)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15C07F9-9B6D-4D09-8D81-23724A5688ED}"/>
                </a:ext>
              </a:extLst>
            </p:cNvPr>
            <p:cNvCxnSpPr>
              <a:cxnSpLocks/>
            </p:cNvCxnSpPr>
            <p:nvPr/>
          </p:nvCxnSpPr>
          <p:spPr>
            <a:xfrm>
              <a:off x="2431847" y="4063568"/>
              <a:ext cx="87630" cy="0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5EEECA0-C197-4541-89AD-48322B2DC15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847" y="4250295"/>
              <a:ext cx="87630" cy="0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C06636F-553D-416C-BA24-035A174B28CB}"/>
                </a:ext>
              </a:extLst>
            </p:cNvPr>
            <p:cNvCxnSpPr/>
            <p:nvPr/>
          </p:nvCxnSpPr>
          <p:spPr>
            <a:xfrm>
              <a:off x="2519477" y="4063568"/>
              <a:ext cx="190283" cy="186727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79C2E58-DEBB-4839-B38D-556AC1DE19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581" y="4063568"/>
              <a:ext cx="190283" cy="186727"/>
            </a:xfrm>
            <a:prstGeom prst="line">
              <a:avLst/>
            </a:prstGeom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A76051F-033C-4503-8C95-0636273586FC}"/>
                </a:ext>
              </a:extLst>
            </p:cNvPr>
            <p:cNvCxnSpPr/>
            <p:nvPr/>
          </p:nvCxnSpPr>
          <p:spPr>
            <a:xfrm>
              <a:off x="2704864" y="4063568"/>
              <a:ext cx="151916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EAAA4E7B-4CC8-4CB1-9BD2-AE4111D57428}"/>
                </a:ext>
              </a:extLst>
            </p:cNvPr>
            <p:cNvCxnSpPr/>
            <p:nvPr/>
          </p:nvCxnSpPr>
          <p:spPr>
            <a:xfrm>
              <a:off x="2704864" y="4250295"/>
              <a:ext cx="151916" cy="0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66E851-6A79-5851-B242-9592D0E63A0A}"/>
              </a:ext>
            </a:extLst>
          </p:cNvPr>
          <p:cNvGrpSpPr/>
          <p:nvPr/>
        </p:nvGrpSpPr>
        <p:grpSpPr>
          <a:xfrm>
            <a:off x="3124200" y="1055610"/>
            <a:ext cx="1838325" cy="1419225"/>
            <a:chOff x="3124200" y="1055610"/>
            <a:chExt cx="1838325" cy="141922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1A7E8B-F4F1-4133-8549-D125790FF7DA}"/>
                </a:ext>
              </a:extLst>
            </p:cNvPr>
            <p:cNvSpPr/>
            <p:nvPr/>
          </p:nvSpPr>
          <p:spPr>
            <a:xfrm>
              <a:off x="3124200" y="1055610"/>
              <a:ext cx="1838325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45821B6-4879-466A-860D-6EA25695E486}"/>
                </a:ext>
              </a:extLst>
            </p:cNvPr>
            <p:cNvCxnSpPr>
              <a:stCxn id="31" idx="4"/>
              <a:endCxn id="7" idx="0"/>
            </p:cNvCxnSpPr>
            <p:nvPr/>
          </p:nvCxnSpPr>
          <p:spPr>
            <a:xfrm>
              <a:off x="4043363" y="2027160"/>
              <a:ext cx="52387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97DBC58-A989-4813-86D2-26D1BEEBC4D9}"/>
                </a:ext>
              </a:extLst>
            </p:cNvPr>
            <p:cNvSpPr/>
            <p:nvPr/>
          </p:nvSpPr>
          <p:spPr>
            <a:xfrm>
              <a:off x="3185724" y="1200757"/>
              <a:ext cx="1144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 err="1">
                  <a:latin typeface="+mn-lt"/>
                </a:rPr>
                <a:t>Wiring</a:t>
              </a:r>
              <a:r>
                <a:rPr lang="de-DE" sz="1200" dirty="0">
                  <a:latin typeface="+mn-lt"/>
                </a:rPr>
                <a:t> &amp;</a:t>
              </a:r>
              <a:br>
                <a:rPr lang="de-DE" sz="1200" dirty="0">
                  <a:latin typeface="+mn-lt"/>
                </a:rPr>
              </a:br>
              <a:r>
                <a:rPr lang="de-DE" sz="1200" dirty="0">
                  <a:latin typeface="+mn-lt"/>
                </a:rPr>
                <a:t>Power </a:t>
              </a:r>
              <a:r>
                <a:rPr lang="de-DE" sz="1200" dirty="0" err="1">
                  <a:latin typeface="+mn-lt"/>
                </a:rPr>
                <a:t>supply</a:t>
              </a:r>
              <a:endParaRPr lang="de-DE" sz="1200" dirty="0">
                <a:latin typeface="+mn-lt"/>
              </a:endParaRPr>
            </a:p>
            <a:p>
              <a:pPr algn="ctr"/>
              <a:r>
                <a:rPr lang="de-DE" sz="1200" dirty="0">
                  <a:latin typeface="+mn-lt"/>
                </a:rPr>
                <a:t>(IO-Link)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9CE75E0-EC3B-4C55-B11B-1C8856DACDBD}"/>
                </a:ext>
              </a:extLst>
            </p:cNvPr>
            <p:cNvSpPr/>
            <p:nvPr/>
          </p:nvSpPr>
          <p:spPr>
            <a:xfrm>
              <a:off x="4338638" y="1350586"/>
              <a:ext cx="490537" cy="248544"/>
            </a:xfrm>
            <a:custGeom>
              <a:avLst/>
              <a:gdLst>
                <a:gd name="connsiteX0" fmla="*/ 0 w 490537"/>
                <a:gd name="connsiteY0" fmla="*/ 17020 h 248544"/>
                <a:gd name="connsiteX1" fmla="*/ 319087 w 490537"/>
                <a:gd name="connsiteY1" fmla="*/ 21783 h 248544"/>
                <a:gd name="connsiteX2" fmla="*/ 4762 w 490537"/>
                <a:gd name="connsiteY2" fmla="*/ 231333 h 248544"/>
                <a:gd name="connsiteX3" fmla="*/ 490537 w 490537"/>
                <a:gd name="connsiteY3" fmla="*/ 236095 h 248544"/>
                <a:gd name="connsiteX4" fmla="*/ 490537 w 490537"/>
                <a:gd name="connsiteY4" fmla="*/ 236095 h 2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537" h="248544">
                  <a:moveTo>
                    <a:pt x="0" y="17020"/>
                  </a:moveTo>
                  <a:cubicBezTo>
                    <a:pt x="159146" y="1542"/>
                    <a:pt x="318293" y="-13936"/>
                    <a:pt x="319087" y="21783"/>
                  </a:cubicBezTo>
                  <a:cubicBezTo>
                    <a:pt x="319881" y="57502"/>
                    <a:pt x="-23813" y="195614"/>
                    <a:pt x="4762" y="231333"/>
                  </a:cubicBezTo>
                  <a:cubicBezTo>
                    <a:pt x="33337" y="267052"/>
                    <a:pt x="490537" y="236095"/>
                    <a:pt x="490537" y="236095"/>
                  </a:cubicBezTo>
                  <a:lnTo>
                    <a:pt x="490537" y="236095"/>
                  </a:lnTo>
                </a:path>
              </a:pathLst>
            </a:custGeom>
            <a:noFill/>
            <a:ln w="190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2" name="TextBox 55">
              <a:extLst>
                <a:ext uri="{FF2B5EF4-FFF2-40B4-BE49-F238E27FC236}">
                  <a16:creationId xmlns:a16="http://schemas.microsoft.com/office/drawing/2014/main" id="{E7F71D3C-425D-4233-8B90-81285E8C328C}"/>
                </a:ext>
              </a:extLst>
            </p:cNvPr>
            <p:cNvSpPr txBox="1"/>
            <p:nvPr/>
          </p:nvSpPr>
          <p:spPr>
            <a:xfrm>
              <a:off x="4322448" y="1621166"/>
              <a:ext cx="5177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9900"/>
                  </a:solidFill>
                  <a:latin typeface="+mn-lt"/>
                </a:rPr>
                <a:t>COM + 24 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C7B666-D17B-CDFA-C1B1-ABBC12B91BDF}"/>
              </a:ext>
            </a:extLst>
          </p:cNvPr>
          <p:cNvGrpSpPr/>
          <p:nvPr/>
        </p:nvGrpSpPr>
        <p:grpSpPr>
          <a:xfrm>
            <a:off x="1247772" y="2674860"/>
            <a:ext cx="1990728" cy="971550"/>
            <a:chOff x="1247772" y="2674860"/>
            <a:chExt cx="1990728" cy="97155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9ACE191-BC1E-4255-81E2-FFD906A2B926}"/>
                </a:ext>
              </a:extLst>
            </p:cNvPr>
            <p:cNvSpPr/>
            <p:nvPr/>
          </p:nvSpPr>
          <p:spPr>
            <a:xfrm>
              <a:off x="1247772" y="2674860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2A62A07-BF0D-400A-898D-E48FC7BF73F4}"/>
                </a:ext>
              </a:extLst>
            </p:cNvPr>
            <p:cNvCxnSpPr/>
            <p:nvPr/>
          </p:nvCxnSpPr>
          <p:spPr>
            <a:xfrm flipV="1">
              <a:off x="2990847" y="3082053"/>
              <a:ext cx="247653" cy="5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F5B5EC2-0C5E-44E7-8331-20AFE23EE763}"/>
                </a:ext>
              </a:extLst>
            </p:cNvPr>
            <p:cNvSpPr/>
            <p:nvPr/>
          </p:nvSpPr>
          <p:spPr>
            <a:xfrm>
              <a:off x="1288002" y="2894888"/>
              <a:ext cx="531493" cy="5314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Arrow: Curved Down 162">
              <a:extLst>
                <a:ext uri="{FF2B5EF4-FFF2-40B4-BE49-F238E27FC236}">
                  <a16:creationId xmlns:a16="http://schemas.microsoft.com/office/drawing/2014/main" id="{16C83593-48D0-45B9-936B-59F58EEBF8E7}"/>
                </a:ext>
              </a:extLst>
            </p:cNvPr>
            <p:cNvSpPr/>
            <p:nvPr/>
          </p:nvSpPr>
          <p:spPr>
            <a:xfrm>
              <a:off x="1425496" y="3006666"/>
              <a:ext cx="269211" cy="107914"/>
            </a:xfrm>
            <a:prstGeom prst="curvedDownArrow">
              <a:avLst>
                <a:gd name="adj1" fmla="val 25000"/>
                <a:gd name="adj2" fmla="val 64236"/>
                <a:gd name="adj3" fmla="val 39122"/>
              </a:avLst>
            </a:prstGeom>
            <a:solidFill>
              <a:srgbClr val="FF9900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Arrow: Curved Down 163">
              <a:extLst>
                <a:ext uri="{FF2B5EF4-FFF2-40B4-BE49-F238E27FC236}">
                  <a16:creationId xmlns:a16="http://schemas.microsoft.com/office/drawing/2014/main" id="{EC1AFF3B-04F9-4B4E-9195-6D6A284F79F6}"/>
                </a:ext>
              </a:extLst>
            </p:cNvPr>
            <p:cNvSpPr/>
            <p:nvPr/>
          </p:nvSpPr>
          <p:spPr>
            <a:xfrm flipH="1" flipV="1">
              <a:off x="1412413" y="3185633"/>
              <a:ext cx="269211" cy="107914"/>
            </a:xfrm>
            <a:prstGeom prst="curvedDownArrow">
              <a:avLst>
                <a:gd name="adj1" fmla="val 25000"/>
                <a:gd name="adj2" fmla="val 64236"/>
                <a:gd name="adj3" fmla="val 39122"/>
              </a:avLst>
            </a:prstGeom>
            <a:solidFill>
              <a:srgbClr val="FF9900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41DA061-020C-4139-915D-E1DA9D870492}"/>
                </a:ext>
              </a:extLst>
            </p:cNvPr>
            <p:cNvSpPr/>
            <p:nvPr/>
          </p:nvSpPr>
          <p:spPr>
            <a:xfrm>
              <a:off x="1672359" y="2843359"/>
              <a:ext cx="1330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Safe Device Replacement w/o Tools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08BB7-D94B-897C-BDB7-2779C8380AAB}"/>
              </a:ext>
            </a:extLst>
          </p:cNvPr>
          <p:cNvGrpSpPr/>
          <p:nvPr/>
        </p:nvGrpSpPr>
        <p:grpSpPr>
          <a:xfrm>
            <a:off x="4300536" y="3375244"/>
            <a:ext cx="1733550" cy="1280816"/>
            <a:chOff x="4300536" y="3375244"/>
            <a:chExt cx="1733550" cy="1280816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EC5A908-5E00-45FD-A85A-C1747552D77D}"/>
                </a:ext>
              </a:extLst>
            </p:cNvPr>
            <p:cNvSpPr/>
            <p:nvPr/>
          </p:nvSpPr>
          <p:spPr>
            <a:xfrm>
              <a:off x="4300536" y="3684510"/>
              <a:ext cx="1733550" cy="971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DEC521C-647E-4C61-9E30-FCE9B8C32ABB}"/>
                </a:ext>
              </a:extLst>
            </p:cNvPr>
            <p:cNvCxnSpPr/>
            <p:nvPr/>
          </p:nvCxnSpPr>
          <p:spPr>
            <a:xfrm flipH="1" flipV="1">
              <a:off x="4536088" y="3375244"/>
              <a:ext cx="115759" cy="380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977236D-4DCE-4325-A26D-3832B02690E7}"/>
                </a:ext>
              </a:extLst>
            </p:cNvPr>
            <p:cNvSpPr/>
            <p:nvPr/>
          </p:nvSpPr>
          <p:spPr>
            <a:xfrm>
              <a:off x="4322448" y="3910357"/>
              <a:ext cx="13344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+mn-lt"/>
                </a:rPr>
                <a:t>Safe Communication,</a:t>
              </a:r>
              <a:br>
                <a:rPr lang="de-DE" sz="1200" dirty="0">
                  <a:latin typeface="+mn-lt"/>
                </a:rPr>
              </a:br>
              <a:r>
                <a:rPr lang="de-DE" sz="1200" dirty="0">
                  <a:latin typeface="+mn-lt"/>
                </a:rPr>
                <a:t>b</a:t>
              </a:r>
              <a:r>
                <a:rPr lang="de-DE" sz="1200" dirty="0"/>
                <a:t>idirectional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898D0C7-2FF1-596C-7C47-CD791B5A858F}"/>
                </a:ext>
              </a:extLst>
            </p:cNvPr>
            <p:cNvCxnSpPr/>
            <p:nvPr/>
          </p:nvCxnSpPr>
          <p:spPr>
            <a:xfrm flipH="1">
              <a:off x="5522237" y="4063568"/>
              <a:ext cx="38055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E0EF5B4-D61C-EA03-9C8F-8FEBDF32CBB2}"/>
                </a:ext>
              </a:extLst>
            </p:cNvPr>
            <p:cNvCxnSpPr>
              <a:cxnSpLocks/>
            </p:cNvCxnSpPr>
            <p:nvPr/>
          </p:nvCxnSpPr>
          <p:spPr>
            <a:xfrm>
              <a:off x="5559583" y="4250295"/>
              <a:ext cx="372311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30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5A42C1-CE10-43A0-AC31-E65D81440D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What Happened to Profibus? – IO-Link Safety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BA1898-F65D-4A1E-A965-7D2F2C0AD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Introduction – Safety in Automation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8D303F-CD5B-43FD-B32F-4EA8174C40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28AD57-D236-4943-B6C1-9916E23FE8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The Situation for Manufacturers / Customers?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A72959-AB23-40D5-8C6C-AA7B0EED21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F798DC2-7508-4607-BB4A-1484266F820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 dirty="0"/>
              <a:t>IO-Link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0302F2B-5693-42BC-8241-5B528E6F0C1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0E209D-2A37-4692-92A6-4D8AF2129E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e-DE" dirty="0"/>
              <a:t>IO-Link Safety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FBCC187-F56E-4FEB-AECF-40B427BAB34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650A3A3-4951-428A-A25C-7230B1B5AB5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e-DE" dirty="0"/>
              <a:t>What Happens Next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6D49CBB-DEAE-41B9-B0FD-21FFC17F9AC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C87362-1137-85F0-47E7-A7D70ACC313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Further Information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8D2081-1686-7264-3291-AE2486E2E6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894C9B4-58EC-4D86-AE01-0DCBE3F6540F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de-DE" noProof="0"/>
              <a:t>© 2021</a:t>
            </a:r>
            <a:endParaRPr lang="en-US" noProof="0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35FCBC3-88D3-42C0-8813-6E10FA21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285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Safety -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7B808-0B58-9CD2-8788-2075BBB7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20" y="1888687"/>
            <a:ext cx="2844521" cy="928687"/>
          </a:xfrm>
          <a:prstGeom prst="rect">
            <a:avLst/>
          </a:prstGeom>
          <a:solidFill>
            <a:srgbClr val="B2B2B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116">
            <a:extLst>
              <a:ext uri="{FF2B5EF4-FFF2-40B4-BE49-F238E27FC236}">
                <a16:creationId xmlns:a16="http://schemas.microsoft.com/office/drawing/2014/main" id="{F79BB821-BCDC-9E0A-292C-3A837670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44" y="1936312"/>
            <a:ext cx="633413" cy="928687"/>
          </a:xfrm>
          <a:prstGeom prst="cube">
            <a:avLst>
              <a:gd name="adj" fmla="val 24995"/>
            </a:avLst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117">
            <a:extLst>
              <a:ext uri="{FF2B5EF4-FFF2-40B4-BE49-F238E27FC236}">
                <a16:creationId xmlns:a16="http://schemas.microsoft.com/office/drawing/2014/main" id="{85ABD42F-230C-E6D6-4F93-13B82FC0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894" y="1936312"/>
            <a:ext cx="515938" cy="928687"/>
          </a:xfrm>
          <a:prstGeom prst="cube">
            <a:avLst>
              <a:gd name="adj" fmla="val 30519"/>
            </a:avLst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118">
            <a:extLst>
              <a:ext uri="{FF2B5EF4-FFF2-40B4-BE49-F238E27FC236}">
                <a16:creationId xmlns:a16="http://schemas.microsoft.com/office/drawing/2014/main" id="{18B950F7-751C-9985-CDBB-ED37C95EF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0957" y="1228406"/>
            <a:ext cx="0" cy="75235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0DB4D-F646-805E-4E8B-B13F2292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54" y="1572151"/>
            <a:ext cx="803105" cy="16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+mn-lt"/>
              </a:rPr>
              <a:t>Remote I/O</a:t>
            </a:r>
          </a:p>
        </p:txBody>
      </p:sp>
      <p:sp>
        <p:nvSpPr>
          <p:cNvPr id="10" name="AutoShape 120">
            <a:extLst>
              <a:ext uri="{FF2B5EF4-FFF2-40B4-BE49-F238E27FC236}">
                <a16:creationId xmlns:a16="http://schemas.microsoft.com/office/drawing/2014/main" id="{BB4F2DF9-509E-6096-927A-7D459951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57" y="1936312"/>
            <a:ext cx="515937" cy="928687"/>
          </a:xfrm>
          <a:prstGeom prst="cube">
            <a:avLst>
              <a:gd name="adj" fmla="val 30519"/>
            </a:avLst>
          </a:prstGeom>
          <a:solidFill>
            <a:srgbClr val="FFDD0D">
              <a:lumMod val="40000"/>
              <a:lumOff val="60000"/>
            </a:srgbClr>
          </a:solidFill>
          <a:ln w="9525" cap="rnd" cmpd="sng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11" name="AutoShape 121">
            <a:extLst>
              <a:ext uri="{FF2B5EF4-FFF2-40B4-BE49-F238E27FC236}">
                <a16:creationId xmlns:a16="http://schemas.microsoft.com/office/drawing/2014/main" id="{1F4828C9-D5EF-8071-8494-BDB9F30E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494" y="1936312"/>
            <a:ext cx="515938" cy="928687"/>
          </a:xfrm>
          <a:prstGeom prst="cube">
            <a:avLst>
              <a:gd name="adj" fmla="val 30519"/>
            </a:avLst>
          </a:prstGeom>
          <a:solidFill>
            <a:srgbClr val="FFDD0D">
              <a:lumMod val="40000"/>
              <a:lumOff val="60000"/>
            </a:srgbClr>
          </a:solidFill>
          <a:ln w="9525" cap="rnd" cmpd="sng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017F38-35EA-AA9B-3643-1F105C509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94" y="2706249"/>
            <a:ext cx="63500" cy="9683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680B9-0C2B-FB8B-70B8-1D86D24E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94" y="2155387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Text Box 131">
            <a:extLst>
              <a:ext uri="{FF2B5EF4-FFF2-40B4-BE49-F238E27FC236}">
                <a16:creationId xmlns:a16="http://schemas.microsoft.com/office/drawing/2014/main" id="{D2004BD4-E60A-F6E1-5285-580882AD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869" y="2139512"/>
            <a:ext cx="635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15" name="Line 132">
            <a:extLst>
              <a:ext uri="{FF2B5EF4-FFF2-40B4-BE49-F238E27FC236}">
                <a16:creationId xmlns:a16="http://schemas.microsoft.com/office/drawing/2014/main" id="{2D250B98-611C-812F-8D72-DB3890FBE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419" y="2758637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 Box 133">
            <a:extLst>
              <a:ext uri="{FF2B5EF4-FFF2-40B4-BE49-F238E27FC236}">
                <a16:creationId xmlns:a16="http://schemas.microsoft.com/office/drawing/2014/main" id="{320857A7-42D1-95D4-F389-12B7E8E6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94" y="2684024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7</a:t>
            </a:r>
          </a:p>
        </p:txBody>
      </p:sp>
      <p:sp>
        <p:nvSpPr>
          <p:cNvPr id="17" name="Line 134">
            <a:extLst>
              <a:ext uri="{FF2B5EF4-FFF2-40B4-BE49-F238E27FC236}">
                <a16:creationId xmlns:a16="http://schemas.microsoft.com/office/drawing/2014/main" id="{6CF9870E-DCA1-EEE5-4BD8-36C885F30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869" y="2298262"/>
            <a:ext cx="0" cy="36512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48DD70-C7E0-332E-EE4D-152335E2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69" y="2706249"/>
            <a:ext cx="63500" cy="9683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E1FCDC-E2E0-3B38-4679-1FC7A82EA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69" y="2155387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Text Box 137">
            <a:extLst>
              <a:ext uri="{FF2B5EF4-FFF2-40B4-BE49-F238E27FC236}">
                <a16:creationId xmlns:a16="http://schemas.microsoft.com/office/drawing/2014/main" id="{3E779184-C2E4-7229-A725-E6841539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244" y="2139512"/>
            <a:ext cx="635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21" name="Line 138">
            <a:extLst>
              <a:ext uri="{FF2B5EF4-FFF2-40B4-BE49-F238E27FC236}">
                <a16:creationId xmlns:a16="http://schemas.microsoft.com/office/drawing/2014/main" id="{1B79A792-DF8C-2D1E-180E-12644C1A6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9794" y="2758637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Text Box 139">
            <a:extLst>
              <a:ext uri="{FF2B5EF4-FFF2-40B4-BE49-F238E27FC236}">
                <a16:creationId xmlns:a16="http://schemas.microsoft.com/office/drawing/2014/main" id="{CBEE4207-CB27-9F0C-2B48-B4993D2BF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69" y="2684024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7</a:t>
            </a:r>
          </a:p>
        </p:txBody>
      </p:sp>
      <p:sp>
        <p:nvSpPr>
          <p:cNvPr id="23" name="Line 140">
            <a:extLst>
              <a:ext uri="{FF2B5EF4-FFF2-40B4-BE49-F238E27FC236}">
                <a16:creationId xmlns:a16="http://schemas.microsoft.com/office/drawing/2014/main" id="{B0DBA911-8ABC-187F-8EA0-F1FEDDEDF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244" y="2298262"/>
            <a:ext cx="0" cy="36512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F0A2CF-8E33-637E-515F-406010DC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57" y="2714187"/>
            <a:ext cx="63500" cy="96837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F2EA7-7CB8-1C25-DAC9-C3F82896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57" y="2163324"/>
            <a:ext cx="63500" cy="968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143">
            <a:extLst>
              <a:ext uri="{FF2B5EF4-FFF2-40B4-BE49-F238E27FC236}">
                <a16:creationId xmlns:a16="http://schemas.microsoft.com/office/drawing/2014/main" id="{6EA9CF51-A336-365A-EEBE-BFF39158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032" y="2147449"/>
            <a:ext cx="635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27" name="Line 144">
            <a:extLst>
              <a:ext uri="{FF2B5EF4-FFF2-40B4-BE49-F238E27FC236}">
                <a16:creationId xmlns:a16="http://schemas.microsoft.com/office/drawing/2014/main" id="{3641583A-78C3-112E-7223-387CBD499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9582" y="2766574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Text Box 145">
            <a:extLst>
              <a:ext uri="{FF2B5EF4-FFF2-40B4-BE49-F238E27FC236}">
                <a16:creationId xmlns:a16="http://schemas.microsoft.com/office/drawing/2014/main" id="{48B87F0A-27BD-FFC7-CA63-2195078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857" y="2691962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7</a:t>
            </a:r>
          </a:p>
        </p:txBody>
      </p:sp>
      <p:sp>
        <p:nvSpPr>
          <p:cNvPr id="29" name="Line 146">
            <a:extLst>
              <a:ext uri="{FF2B5EF4-FFF2-40B4-BE49-F238E27FC236}">
                <a16:creationId xmlns:a16="http://schemas.microsoft.com/office/drawing/2014/main" id="{A4441F05-1F04-9AB4-6B9D-D25099F3A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4032" y="2306199"/>
            <a:ext cx="0" cy="26987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Line 148">
            <a:extLst>
              <a:ext uri="{FF2B5EF4-FFF2-40B4-BE49-F238E27FC236}">
                <a16:creationId xmlns:a16="http://schemas.microsoft.com/office/drawing/2014/main" id="{957DFA8B-FD42-CF63-7704-F0F6C4EA8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2344" y="2737999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0FD2D-89C7-659D-DB36-7F5F68BC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57" y="2580837"/>
            <a:ext cx="63500" cy="96837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158">
            <a:extLst>
              <a:ext uri="{FF2B5EF4-FFF2-40B4-BE49-F238E27FC236}">
                <a16:creationId xmlns:a16="http://schemas.microsoft.com/office/drawing/2014/main" id="{9DE6A025-ABA3-1AA7-D498-AD7971E94E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2344" y="1842099"/>
            <a:ext cx="17939" cy="17310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5" name="Line 175">
            <a:extLst>
              <a:ext uri="{FF2B5EF4-FFF2-40B4-BE49-F238E27FC236}">
                <a16:creationId xmlns:a16="http://schemas.microsoft.com/office/drawing/2014/main" id="{0D9C55E0-830A-DF0E-AEB6-E503FD0FA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44" y="1183365"/>
            <a:ext cx="777548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2717ED-A22C-13AD-38C1-819848A9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519" y="1134744"/>
            <a:ext cx="127000" cy="93662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200" ker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841B983A-62B9-6AF2-5E45-743F3C8D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15" y="945935"/>
            <a:ext cx="307135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 err="1">
                <a:solidFill>
                  <a:srgbClr val="000000"/>
                </a:solidFill>
                <a:latin typeface="+mn-lt"/>
              </a:rPr>
              <a:t>Fieldbus</a:t>
            </a: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+mn-lt"/>
              </a:rPr>
              <a:t>with</a:t>
            </a: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+mn-lt"/>
              </a:rPr>
              <a:t>one</a:t>
            </a: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+mn-lt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+mn-lt"/>
              </a:rPr>
              <a:t>the</a:t>
            </a: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 FSCPs (IEC 61784-3)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723E88-58F7-5961-A2D0-7CDFCF2A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597" y="1888687"/>
            <a:ext cx="1088295" cy="928687"/>
          </a:xfrm>
          <a:prstGeom prst="rect">
            <a:avLst/>
          </a:prstGeom>
          <a:solidFill>
            <a:srgbClr val="B2B2B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AutoShape 116">
            <a:extLst>
              <a:ext uri="{FF2B5EF4-FFF2-40B4-BE49-F238E27FC236}">
                <a16:creationId xmlns:a16="http://schemas.microsoft.com/office/drawing/2014/main" id="{00D15C67-31F2-71F1-8B45-A8551A1B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323" y="1936312"/>
            <a:ext cx="633413" cy="928687"/>
          </a:xfrm>
          <a:prstGeom prst="cube">
            <a:avLst>
              <a:gd name="adj" fmla="val 24995"/>
            </a:avLst>
          </a:prstGeom>
          <a:solidFill>
            <a:srgbClr val="DDDDDD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18">
            <a:extLst>
              <a:ext uri="{FF2B5EF4-FFF2-40B4-BE49-F238E27FC236}">
                <a16:creationId xmlns:a16="http://schemas.microsoft.com/office/drawing/2014/main" id="{F1E02AD4-70BE-C644-6C59-8E93159D2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9936" y="1228406"/>
            <a:ext cx="0" cy="75235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1" name="AutoShape 120">
            <a:extLst>
              <a:ext uri="{FF2B5EF4-FFF2-40B4-BE49-F238E27FC236}">
                <a16:creationId xmlns:a16="http://schemas.microsoft.com/office/drawing/2014/main" id="{C1D998F0-D64B-E0B2-98AE-A3A31673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65" y="1936312"/>
            <a:ext cx="515937" cy="928687"/>
          </a:xfrm>
          <a:prstGeom prst="cube">
            <a:avLst>
              <a:gd name="adj" fmla="val 30519"/>
            </a:avLst>
          </a:prstGeom>
          <a:solidFill>
            <a:srgbClr val="FFDEBD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55DCBF-7D49-CB7B-CAE6-1B1B98C7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52" y="2706249"/>
            <a:ext cx="63500" cy="968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EFCB12-08F1-A125-F407-8D0562376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52" y="2155387"/>
            <a:ext cx="63500" cy="968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137">
            <a:extLst>
              <a:ext uri="{FF2B5EF4-FFF2-40B4-BE49-F238E27FC236}">
                <a16:creationId xmlns:a16="http://schemas.microsoft.com/office/drawing/2014/main" id="{9BF290F3-1223-A0B3-8FCD-B11F57E6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52" y="2139512"/>
            <a:ext cx="635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45" name="Line 138">
            <a:extLst>
              <a:ext uri="{FF2B5EF4-FFF2-40B4-BE49-F238E27FC236}">
                <a16:creationId xmlns:a16="http://schemas.microsoft.com/office/drawing/2014/main" id="{252E7FA6-5EF2-6382-7437-BAF67FBDF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9352" y="262051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" name="Text Box 139">
            <a:extLst>
              <a:ext uri="{FF2B5EF4-FFF2-40B4-BE49-F238E27FC236}">
                <a16:creationId xmlns:a16="http://schemas.microsoft.com/office/drawing/2014/main" id="{59E56073-734A-8B1F-3A91-7D79FE34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077" y="2545897"/>
            <a:ext cx="6412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 dirty="0">
                <a:solidFill>
                  <a:srgbClr val="808080"/>
                </a:solidFill>
                <a:latin typeface="Arial" charset="0"/>
              </a:rPr>
              <a:t>6</a:t>
            </a:r>
          </a:p>
        </p:txBody>
      </p:sp>
      <p:sp>
        <p:nvSpPr>
          <p:cNvPr id="47" name="Line 140">
            <a:extLst>
              <a:ext uri="{FF2B5EF4-FFF2-40B4-BE49-F238E27FC236}">
                <a16:creationId xmlns:a16="http://schemas.microsoft.com/office/drawing/2014/main" id="{3FB4F52A-EC34-35C8-860B-ABB13D343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1248" y="2298262"/>
            <a:ext cx="0" cy="36512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" name="Line 148">
            <a:extLst>
              <a:ext uri="{FF2B5EF4-FFF2-40B4-BE49-F238E27FC236}">
                <a16:creationId xmlns:a16="http://schemas.microsoft.com/office/drawing/2014/main" id="{14F47B3E-F233-4C21-032D-68C48D6A8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9352" y="2737999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" name="Line 158">
            <a:extLst>
              <a:ext uri="{FF2B5EF4-FFF2-40B4-BE49-F238E27FC236}">
                <a16:creationId xmlns:a16="http://schemas.microsoft.com/office/drawing/2014/main" id="{C8B137AC-DB9B-BC83-DFB1-781785998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7295" y="1784143"/>
            <a:ext cx="84472" cy="220429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0" name="Text Box 159">
            <a:extLst>
              <a:ext uri="{FF2B5EF4-FFF2-40B4-BE49-F238E27FC236}">
                <a16:creationId xmlns:a16="http://schemas.microsoft.com/office/drawing/2014/main" id="{B86A20FA-3BD5-3C2D-C64E-B6848797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680" y="1646017"/>
            <a:ext cx="13785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DI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" name="Text Box 162">
            <a:extLst>
              <a:ext uri="{FF2B5EF4-FFF2-40B4-BE49-F238E27FC236}">
                <a16:creationId xmlns:a16="http://schemas.microsoft.com/office/drawing/2014/main" id="{E3216442-98C6-14A2-E941-0541ADE9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424" y="1586527"/>
            <a:ext cx="66524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FS-Master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4DB828-B6F2-1B92-2FB8-0B0B61FD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498" y="1134744"/>
            <a:ext cx="127000" cy="93662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200" ker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3" name="Text Box 159">
            <a:extLst>
              <a:ext uri="{FF2B5EF4-FFF2-40B4-BE49-F238E27FC236}">
                <a16:creationId xmlns:a16="http://schemas.microsoft.com/office/drawing/2014/main" id="{AB3C5740-C609-B371-5C38-C0C55C8A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140" y="1646017"/>
            <a:ext cx="1346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AI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CA91A3-41C8-C745-93CA-6260C9DC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52" y="2571312"/>
            <a:ext cx="63500" cy="968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Line 181">
            <a:extLst>
              <a:ext uri="{FF2B5EF4-FFF2-40B4-BE49-F238E27FC236}">
                <a16:creationId xmlns:a16="http://schemas.microsoft.com/office/drawing/2014/main" id="{9C981A77-5280-0044-9265-40375634A4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57526" y="2686150"/>
            <a:ext cx="901410" cy="79238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" name="Line 181">
            <a:extLst>
              <a:ext uri="{FF2B5EF4-FFF2-40B4-BE49-F238E27FC236}">
                <a16:creationId xmlns:a16="http://schemas.microsoft.com/office/drawing/2014/main" id="{3E44A76B-6C44-4AF5-DA7F-1CAED42B131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72831" y="3063577"/>
            <a:ext cx="761626" cy="124759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" name="TextBox 208">
            <a:extLst>
              <a:ext uri="{FF2B5EF4-FFF2-40B4-BE49-F238E27FC236}">
                <a16:creationId xmlns:a16="http://schemas.microsoft.com/office/drawing/2014/main" id="{228376E9-9B0E-0D4A-642B-838916C95003}"/>
              </a:ext>
            </a:extLst>
          </p:cNvPr>
          <p:cNvSpPr txBox="1"/>
          <p:nvPr/>
        </p:nvSpPr>
        <p:spPr>
          <a:xfrm>
            <a:off x="5169953" y="3945420"/>
            <a:ext cx="42960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OSSDe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or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COM</a:t>
            </a:r>
          </a:p>
        </p:txBody>
      </p:sp>
      <p:sp>
        <p:nvSpPr>
          <p:cNvPr id="58" name="TextBox 209">
            <a:extLst>
              <a:ext uri="{FF2B5EF4-FFF2-40B4-BE49-F238E27FC236}">
                <a16:creationId xmlns:a16="http://schemas.microsoft.com/office/drawing/2014/main" id="{3864A444-7E7F-4308-52B5-5297F1578FB2}"/>
              </a:ext>
            </a:extLst>
          </p:cNvPr>
          <p:cNvSpPr txBox="1"/>
          <p:nvPr/>
        </p:nvSpPr>
        <p:spPr>
          <a:xfrm>
            <a:off x="1947314" y="3945420"/>
            <a:ext cx="5979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Switches</a:t>
            </a:r>
          </a:p>
        </p:txBody>
      </p:sp>
      <p:sp>
        <p:nvSpPr>
          <p:cNvPr id="59" name="TextBox 210">
            <a:extLst>
              <a:ext uri="{FF2B5EF4-FFF2-40B4-BE49-F238E27FC236}">
                <a16:creationId xmlns:a16="http://schemas.microsoft.com/office/drawing/2014/main" id="{269244BF-664D-3394-F2D4-CD8A5199C727}"/>
              </a:ext>
            </a:extLst>
          </p:cNvPr>
          <p:cNvSpPr txBox="1"/>
          <p:nvPr/>
        </p:nvSpPr>
        <p:spPr>
          <a:xfrm>
            <a:off x="1085990" y="3945420"/>
            <a:ext cx="63639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Analog </a:t>
            </a:r>
          </a:p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measure</a:t>
            </a:r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-</a:t>
            </a:r>
          </a:p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ments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0" name="TextBox 211">
            <a:extLst>
              <a:ext uri="{FF2B5EF4-FFF2-40B4-BE49-F238E27FC236}">
                <a16:creationId xmlns:a16="http://schemas.microsoft.com/office/drawing/2014/main" id="{6A69330E-F8FF-DE96-DC57-E1A44C7B3196}"/>
              </a:ext>
            </a:extLst>
          </p:cNvPr>
          <p:cNvSpPr txBox="1"/>
          <p:nvPr/>
        </p:nvSpPr>
        <p:spPr>
          <a:xfrm>
            <a:off x="4386626" y="3945420"/>
            <a:ext cx="6508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Digitized</a:t>
            </a:r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</a:p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measure</a:t>
            </a:r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-</a:t>
            </a:r>
          </a:p>
          <a:p>
            <a:pPr algn="ctr"/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ments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1" name="Right Arrow 212">
            <a:extLst>
              <a:ext uri="{FF2B5EF4-FFF2-40B4-BE49-F238E27FC236}">
                <a16:creationId xmlns:a16="http://schemas.microsoft.com/office/drawing/2014/main" id="{6A69FF91-5140-7703-FE5B-431784D55D81}"/>
              </a:ext>
            </a:extLst>
          </p:cNvPr>
          <p:cNvSpPr/>
          <p:nvPr/>
        </p:nvSpPr>
        <p:spPr>
          <a:xfrm>
            <a:off x="3950273" y="2268979"/>
            <a:ext cx="442556" cy="280988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808080"/>
            </a:solidFill>
            <a:prstDash val="solid"/>
          </a:ln>
          <a:effectLst/>
        </p:spPr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>
              <a:defRPr/>
            </a:pPr>
            <a:endParaRPr lang="de-DE" sz="1000" kern="0">
              <a:solidFill>
                <a:srgbClr val="FFFFFF"/>
              </a:solidFill>
              <a:latin typeface="Trebuchet MS"/>
              <a:ea typeface="ＭＳ Ｐゴシック"/>
            </a:endParaRPr>
          </a:p>
        </p:txBody>
      </p:sp>
      <p:sp>
        <p:nvSpPr>
          <p:cNvPr id="62" name="TextBox 214">
            <a:extLst>
              <a:ext uri="{FF2B5EF4-FFF2-40B4-BE49-F238E27FC236}">
                <a16:creationId xmlns:a16="http://schemas.microsoft.com/office/drawing/2014/main" id="{9377F8D2-6F72-8864-C59E-47ADD0F8B283}"/>
              </a:ext>
            </a:extLst>
          </p:cNvPr>
          <p:cNvSpPr txBox="1"/>
          <p:nvPr/>
        </p:nvSpPr>
        <p:spPr>
          <a:xfrm>
            <a:off x="6745880" y="3945420"/>
            <a:ext cx="41838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Drives</a:t>
            </a:r>
            <a:b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</a:br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with</a:t>
            </a:r>
            <a:b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</a:br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safety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587D91-F7D7-FCDC-4837-9C74A1BF3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52" y="2438447"/>
            <a:ext cx="63500" cy="968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AutoShape 121">
            <a:extLst>
              <a:ext uri="{FF2B5EF4-FFF2-40B4-BE49-F238E27FC236}">
                <a16:creationId xmlns:a16="http://schemas.microsoft.com/office/drawing/2014/main" id="{603EE259-9E4C-30DF-ED73-8FC4AF01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123" y="1936312"/>
            <a:ext cx="515938" cy="928687"/>
          </a:xfrm>
          <a:prstGeom prst="cube">
            <a:avLst>
              <a:gd name="adj" fmla="val 30519"/>
            </a:avLst>
          </a:prstGeom>
          <a:solidFill>
            <a:srgbClr val="FFDD0D">
              <a:lumMod val="40000"/>
              <a:lumOff val="60000"/>
            </a:srgbClr>
          </a:solidFill>
          <a:ln w="9525" cap="rnd" cmpd="sng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6FD79E-CC26-7955-E2FD-A588B2B1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923" y="2706249"/>
            <a:ext cx="63500" cy="9683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0B736BC-4C4D-EEEF-B43D-516636EA6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923" y="2155387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Text Box 131">
            <a:extLst>
              <a:ext uri="{FF2B5EF4-FFF2-40B4-BE49-F238E27FC236}">
                <a16:creationId xmlns:a16="http://schemas.microsoft.com/office/drawing/2014/main" id="{B428C322-18B1-C671-C9DC-C28FE9AB4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498" y="2139512"/>
            <a:ext cx="635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69" name="Line 132">
            <a:extLst>
              <a:ext uri="{FF2B5EF4-FFF2-40B4-BE49-F238E27FC236}">
                <a16:creationId xmlns:a16="http://schemas.microsoft.com/office/drawing/2014/main" id="{63E641FE-0C14-DD71-7143-26506A518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1048" y="2758637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Text Box 133">
            <a:extLst>
              <a:ext uri="{FF2B5EF4-FFF2-40B4-BE49-F238E27FC236}">
                <a16:creationId xmlns:a16="http://schemas.microsoft.com/office/drawing/2014/main" id="{0304C836-00AC-D9B5-87A5-87385A2B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323" y="2684024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7</a:t>
            </a:r>
          </a:p>
        </p:txBody>
      </p:sp>
      <p:sp>
        <p:nvSpPr>
          <p:cNvPr id="71" name="Line 134">
            <a:extLst>
              <a:ext uri="{FF2B5EF4-FFF2-40B4-BE49-F238E27FC236}">
                <a16:creationId xmlns:a16="http://schemas.microsoft.com/office/drawing/2014/main" id="{6263D748-4822-F849-98F1-30D79DA8A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498" y="2298262"/>
            <a:ext cx="0" cy="36512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" name="Text Box 159">
            <a:extLst>
              <a:ext uri="{FF2B5EF4-FFF2-40B4-BE49-F238E27FC236}">
                <a16:creationId xmlns:a16="http://schemas.microsoft.com/office/drawing/2014/main" id="{44595A43-8FC4-90BA-4252-6A828E58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346" y="1646017"/>
            <a:ext cx="19877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DO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Box 237">
            <a:extLst>
              <a:ext uri="{FF2B5EF4-FFF2-40B4-BE49-F238E27FC236}">
                <a16:creationId xmlns:a16="http://schemas.microsoft.com/office/drawing/2014/main" id="{28FFAB58-F047-A870-2BD1-C960C3080000}"/>
              </a:ext>
            </a:extLst>
          </p:cNvPr>
          <p:cNvSpPr txBox="1"/>
          <p:nvPr/>
        </p:nvSpPr>
        <p:spPr>
          <a:xfrm>
            <a:off x="3082271" y="3945420"/>
            <a:ext cx="4297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Relays</a:t>
            </a:r>
            <a:endParaRPr lang="de-DE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4" name="AutoShape 121">
            <a:extLst>
              <a:ext uri="{FF2B5EF4-FFF2-40B4-BE49-F238E27FC236}">
                <a16:creationId xmlns:a16="http://schemas.microsoft.com/office/drawing/2014/main" id="{13D32293-CF01-FBF7-3152-60C8EDB4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422" y="1936312"/>
            <a:ext cx="515938" cy="928687"/>
          </a:xfrm>
          <a:prstGeom prst="cube">
            <a:avLst>
              <a:gd name="adj" fmla="val 30519"/>
            </a:avLst>
          </a:prstGeom>
          <a:solidFill>
            <a:srgbClr val="FFDD0D">
              <a:lumMod val="40000"/>
              <a:lumOff val="60000"/>
            </a:srgbClr>
          </a:solidFill>
          <a:ln w="9525" cap="rnd" cmpd="sng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75748C-CFEC-EEF7-8397-D74DDC5E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222" y="2706249"/>
            <a:ext cx="63500" cy="9683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0F3B9B1-1341-8709-EBAA-6BB9FA898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222" y="2155387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" name="Text Box 131">
            <a:extLst>
              <a:ext uri="{FF2B5EF4-FFF2-40B4-BE49-F238E27FC236}">
                <a16:creationId xmlns:a16="http://schemas.microsoft.com/office/drawing/2014/main" id="{9BA7C16A-701D-DDC1-293E-B81EF75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97" y="2139512"/>
            <a:ext cx="635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0</a:t>
            </a:r>
          </a:p>
        </p:txBody>
      </p:sp>
      <p:sp>
        <p:nvSpPr>
          <p:cNvPr id="78" name="Line 132">
            <a:extLst>
              <a:ext uri="{FF2B5EF4-FFF2-40B4-BE49-F238E27FC236}">
                <a16:creationId xmlns:a16="http://schemas.microsoft.com/office/drawing/2014/main" id="{2B9BFE0D-B1E8-406F-1FCC-C60A2A6FA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6347" y="2758637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endParaRPr lang="de-DE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" name="Text Box 133">
            <a:extLst>
              <a:ext uri="{FF2B5EF4-FFF2-40B4-BE49-F238E27FC236}">
                <a16:creationId xmlns:a16="http://schemas.microsoft.com/office/drawing/2014/main" id="{8953FA17-905E-0528-933B-452123A8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622" y="2684024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900">
                <a:solidFill>
                  <a:srgbClr val="808080"/>
                </a:solidFill>
                <a:latin typeface="Arial" charset="0"/>
              </a:rPr>
              <a:t>7</a:t>
            </a:r>
          </a:p>
        </p:txBody>
      </p:sp>
      <p:sp>
        <p:nvSpPr>
          <p:cNvPr id="80" name="Line 134">
            <a:extLst>
              <a:ext uri="{FF2B5EF4-FFF2-40B4-BE49-F238E27FC236}">
                <a16:creationId xmlns:a16="http://schemas.microsoft.com/office/drawing/2014/main" id="{7DD507E5-D13A-3A8A-B005-C21CFDD00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97" y="2298262"/>
            <a:ext cx="0" cy="365125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" name="Line 158">
            <a:extLst>
              <a:ext uri="{FF2B5EF4-FFF2-40B4-BE49-F238E27FC236}">
                <a16:creationId xmlns:a16="http://schemas.microsoft.com/office/drawing/2014/main" id="{685D6EA8-8F1B-10A3-EB99-6D63983A6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4788" y="1842100"/>
            <a:ext cx="88174" cy="18373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2" name="Line 158">
            <a:extLst>
              <a:ext uri="{FF2B5EF4-FFF2-40B4-BE49-F238E27FC236}">
                <a16:creationId xmlns:a16="http://schemas.microsoft.com/office/drawing/2014/main" id="{355ED811-DA90-8383-F722-F98BFA2D9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8838" y="1842099"/>
            <a:ext cx="51036" cy="193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3" name="Line 158">
            <a:extLst>
              <a:ext uri="{FF2B5EF4-FFF2-40B4-BE49-F238E27FC236}">
                <a16:creationId xmlns:a16="http://schemas.microsoft.com/office/drawing/2014/main" id="{E4362EB2-4349-D2E0-2742-AEBEB2C68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8478" y="1842100"/>
            <a:ext cx="24731" cy="18119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200" kern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4" name="Text Box 159">
            <a:extLst>
              <a:ext uri="{FF2B5EF4-FFF2-40B4-BE49-F238E27FC236}">
                <a16:creationId xmlns:a16="http://schemas.microsoft.com/office/drawing/2014/main" id="{46515C3A-448F-DBC2-89C7-29E490100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752" y="1646017"/>
            <a:ext cx="1955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200" dirty="0">
                <a:solidFill>
                  <a:srgbClr val="000000"/>
                </a:solidFill>
                <a:latin typeface="+mn-lt"/>
              </a:rPr>
              <a:t>AO</a:t>
            </a:r>
            <a:endParaRPr lang="en-US" altLang="de-D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5" name="Line 181">
            <a:extLst>
              <a:ext uri="{FF2B5EF4-FFF2-40B4-BE49-F238E27FC236}">
                <a16:creationId xmlns:a16="http://schemas.microsoft.com/office/drawing/2014/main" id="{E951533A-4F10-33F0-16EF-F46B1E992FFE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7447" y="3153395"/>
            <a:ext cx="831308" cy="3889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" name="Line 181">
            <a:extLst>
              <a:ext uri="{FF2B5EF4-FFF2-40B4-BE49-F238E27FC236}">
                <a16:creationId xmlns:a16="http://schemas.microsoft.com/office/drawing/2014/main" id="{8287F1A8-F58B-48E4-8EE3-003860817CA4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77820" y="3153923"/>
            <a:ext cx="829856" cy="392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" name="Line 181">
            <a:extLst>
              <a:ext uri="{FF2B5EF4-FFF2-40B4-BE49-F238E27FC236}">
                <a16:creationId xmlns:a16="http://schemas.microsoft.com/office/drawing/2014/main" id="{98B102E4-53A5-A304-9FE1-5725AF3C8B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49091" y="2960547"/>
            <a:ext cx="760228" cy="37742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8" name="Line 181">
            <a:extLst>
              <a:ext uri="{FF2B5EF4-FFF2-40B4-BE49-F238E27FC236}">
                <a16:creationId xmlns:a16="http://schemas.microsoft.com/office/drawing/2014/main" id="{6FFB4B78-3BB1-06E1-D720-9274AF016B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67325" y="2966024"/>
            <a:ext cx="764364" cy="38089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9" name="Line 181">
            <a:extLst>
              <a:ext uri="{FF2B5EF4-FFF2-40B4-BE49-F238E27FC236}">
                <a16:creationId xmlns:a16="http://schemas.microsoft.com/office/drawing/2014/main" id="{25F694B5-4E9F-1381-1097-0DFD7736BC3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252659" y="2937796"/>
            <a:ext cx="791751" cy="42265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" name="Line 181">
            <a:extLst>
              <a:ext uri="{FF2B5EF4-FFF2-40B4-BE49-F238E27FC236}">
                <a16:creationId xmlns:a16="http://schemas.microsoft.com/office/drawing/2014/main" id="{D6ED0432-5CA3-967D-D173-5517E2B2D8E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268993" y="2947152"/>
            <a:ext cx="791751" cy="42265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0DCEA6E-2CA9-EC8D-F1F9-F37247F8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875" y="2576074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F86E430-73B7-D2A9-50EF-D1928FDC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395" y="2576074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EDEADA7-FA0C-E1DF-9C2B-2D8637E8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923" y="2576074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87BF514-9CCE-A347-384E-97E49180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047" y="2576074"/>
            <a:ext cx="63500" cy="96837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715E15C-4C40-CD63-17B6-E67EDDDCAE39}"/>
              </a:ext>
            </a:extLst>
          </p:cNvPr>
          <p:cNvSpPr/>
          <p:nvPr/>
        </p:nvSpPr>
        <p:spPr>
          <a:xfrm>
            <a:off x="2130507" y="3081535"/>
            <a:ext cx="620054" cy="18466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0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</a:t>
            </a:r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24 V</a:t>
            </a:r>
            <a:endParaRPr lang="en-US" altLang="de-DE" sz="1200" kern="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25D2DA0-2143-311C-3E3C-F6DF8B1A90B4}"/>
              </a:ext>
            </a:extLst>
          </p:cNvPr>
          <p:cNvSpPr/>
          <p:nvPr/>
        </p:nvSpPr>
        <p:spPr>
          <a:xfrm>
            <a:off x="1275090" y="3081535"/>
            <a:ext cx="652423" cy="18466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0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</a:t>
            </a:r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10 V</a:t>
            </a:r>
            <a:endParaRPr lang="en-US" altLang="de-DE" sz="1200" kern="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01803CA-43CC-2E02-12EF-3ACBE11B962C}"/>
              </a:ext>
            </a:extLst>
          </p:cNvPr>
          <p:cNvSpPr/>
          <p:nvPr/>
        </p:nvSpPr>
        <p:spPr>
          <a:xfrm>
            <a:off x="2857524" y="3081535"/>
            <a:ext cx="979435" cy="18466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PM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switching</a:t>
            </a:r>
            <a:endParaRPr lang="en-US" altLang="de-DE" sz="1200" kern="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0" name="AutoShape 182">
            <a:extLst>
              <a:ext uri="{FF2B5EF4-FFF2-40B4-BE49-F238E27FC236}">
                <a16:creationId xmlns:a16="http://schemas.microsoft.com/office/drawing/2014/main" id="{B8549DB5-9D34-A33D-0A29-B1E493F9BD3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619086" y="3503098"/>
            <a:ext cx="178625" cy="345479"/>
          </a:xfrm>
          <a:prstGeom prst="can">
            <a:avLst>
              <a:gd name="adj" fmla="val 37216"/>
            </a:avLst>
          </a:prstGeom>
          <a:solidFill>
            <a:srgbClr val="FFDD0D">
              <a:lumMod val="60000"/>
              <a:lumOff val="4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0" name="Line 181">
            <a:extLst>
              <a:ext uri="{FF2B5EF4-FFF2-40B4-BE49-F238E27FC236}">
                <a16:creationId xmlns:a16="http://schemas.microsoft.com/office/drawing/2014/main" id="{0D41B624-18EF-4B4E-AB94-8FB74F86B37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978547" y="1748210"/>
            <a:ext cx="1290368" cy="22386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1" name="AutoShape 182">
            <a:extLst>
              <a:ext uri="{FF2B5EF4-FFF2-40B4-BE49-F238E27FC236}">
                <a16:creationId xmlns:a16="http://schemas.microsoft.com/office/drawing/2014/main" id="{1D45D63A-3BFE-4E73-B3ED-189C68C3ED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7674604" y="3499911"/>
            <a:ext cx="178625" cy="345479"/>
          </a:xfrm>
          <a:prstGeom prst="can">
            <a:avLst>
              <a:gd name="adj" fmla="val 37216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4FA2A28-1DF1-40D6-B617-47485F71A031}"/>
              </a:ext>
            </a:extLst>
          </p:cNvPr>
          <p:cNvSpPr/>
          <p:nvPr/>
        </p:nvSpPr>
        <p:spPr>
          <a:xfrm>
            <a:off x="6749748" y="3050757"/>
            <a:ext cx="754597" cy="18466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IO-Link</a:t>
            </a:r>
            <a:endParaRPr lang="en-US" altLang="de-DE" sz="1200" kern="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83" name="TextBox 144">
            <a:extLst>
              <a:ext uri="{FF2B5EF4-FFF2-40B4-BE49-F238E27FC236}">
                <a16:creationId xmlns:a16="http://schemas.microsoft.com/office/drawing/2014/main" id="{7FEBE811-7274-4B5F-99B5-EC30A996D96F}"/>
              </a:ext>
            </a:extLst>
          </p:cNvPr>
          <p:cNvSpPr txBox="1"/>
          <p:nvPr/>
        </p:nvSpPr>
        <p:spPr>
          <a:xfrm>
            <a:off x="7463409" y="3945420"/>
            <a:ext cx="7758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/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Non </a:t>
            </a:r>
            <a:r>
              <a:rPr lang="de-DE" sz="12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safety</a:t>
            </a:r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Device</a:t>
            </a:r>
          </a:p>
        </p:txBody>
      </p:sp>
      <p:sp>
        <p:nvSpPr>
          <p:cNvPr id="184" name="AutoShape 182">
            <a:extLst>
              <a:ext uri="{FF2B5EF4-FFF2-40B4-BE49-F238E27FC236}">
                <a16:creationId xmlns:a16="http://schemas.microsoft.com/office/drawing/2014/main" id="{5466E72B-6573-FC94-A76C-6AD8B580F07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361966" y="3495976"/>
            <a:ext cx="178625" cy="345479"/>
          </a:xfrm>
          <a:prstGeom prst="can">
            <a:avLst>
              <a:gd name="adj" fmla="val 37216"/>
            </a:avLst>
          </a:prstGeom>
          <a:solidFill>
            <a:srgbClr val="FFDD0D">
              <a:lumMod val="60000"/>
              <a:lumOff val="4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A06DC77-1E80-4C06-9143-D45EC3A28F4A}"/>
              </a:ext>
            </a:extLst>
          </p:cNvPr>
          <p:cNvGrpSpPr/>
          <p:nvPr/>
        </p:nvGrpSpPr>
        <p:grpSpPr>
          <a:xfrm>
            <a:off x="6459447" y="1134744"/>
            <a:ext cx="2199300" cy="1730255"/>
            <a:chOff x="6590780" y="1168276"/>
            <a:chExt cx="2199300" cy="1730255"/>
          </a:xfrm>
        </p:grpSpPr>
        <p:sp>
          <p:nvSpPr>
            <p:cNvPr id="233" name="AutoShape 120">
              <a:extLst>
                <a:ext uri="{FF2B5EF4-FFF2-40B4-BE49-F238E27FC236}">
                  <a16:creationId xmlns:a16="http://schemas.microsoft.com/office/drawing/2014/main" id="{A8DB8C2A-2BFC-49A8-8A50-C6A5B9DB0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019" y="1969844"/>
              <a:ext cx="752466" cy="928687"/>
            </a:xfrm>
            <a:prstGeom prst="cube">
              <a:avLst>
                <a:gd name="adj" fmla="val 20735"/>
              </a:avLst>
            </a:prstGeom>
            <a:solidFill>
              <a:srgbClr val="FFDEB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GB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68FE1339-A0F3-4864-92BD-A7A0D508E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759" y="2739781"/>
              <a:ext cx="63500" cy="96838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5385793-7291-4269-8D73-AB93A4E16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759" y="2188919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6" name="Text Box 137">
              <a:extLst>
                <a:ext uri="{FF2B5EF4-FFF2-40B4-BE49-F238E27FC236}">
                  <a16:creationId xmlns:a16="http://schemas.microsoft.com/office/drawing/2014/main" id="{B0FA7382-B110-4556-93E5-2EEE86F51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1823" y="2176219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900" dirty="0">
                  <a:solidFill>
                    <a:srgbClr val="80808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37" name="Line 138">
              <a:extLst>
                <a:ext uri="{FF2B5EF4-FFF2-40B4-BE49-F238E27FC236}">
                  <a16:creationId xmlns:a16="http://schemas.microsoft.com/office/drawing/2014/main" id="{FCAE2F09-96E1-4782-BEA2-BA100A7C8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3884" y="2611175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8" name="Text Box 139">
              <a:extLst>
                <a:ext uri="{FF2B5EF4-FFF2-40B4-BE49-F238E27FC236}">
                  <a16:creationId xmlns:a16="http://schemas.microsoft.com/office/drawing/2014/main" id="{A55CC866-D95C-4E08-973D-497B74CF2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9132" y="2722920"/>
              <a:ext cx="64120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900" dirty="0">
                  <a:solidFill>
                    <a:srgbClr val="80808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39" name="Line 148">
              <a:extLst>
                <a:ext uri="{FF2B5EF4-FFF2-40B4-BE49-F238E27FC236}">
                  <a16:creationId xmlns:a16="http://schemas.microsoft.com/office/drawing/2014/main" id="{1A9E7D81-392C-4446-8B2E-FE3D105B2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6434" y="2771531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0" name="Line 158">
              <a:extLst>
                <a:ext uri="{FF2B5EF4-FFF2-40B4-BE49-F238E27FC236}">
                  <a16:creationId xmlns:a16="http://schemas.microsoft.com/office/drawing/2014/main" id="{634D3689-CEA8-4ECC-99A6-384CDB36B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4377" y="1817675"/>
              <a:ext cx="84472" cy="22042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defRPr/>
              </a:pPr>
              <a:endParaRPr lang="de-DE" sz="1000" ker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" name="Text Box 162">
              <a:extLst>
                <a:ext uri="{FF2B5EF4-FFF2-40B4-BE49-F238E27FC236}">
                  <a16:creationId xmlns:a16="http://schemas.microsoft.com/office/drawing/2014/main" id="{C5AD23D3-4FBF-40F0-9EFF-9AF2C13B0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912" y="1458726"/>
              <a:ext cx="1033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Calibri"/>
                </a:rPr>
                <a:t>Compact</a:t>
              </a:r>
              <a:br>
                <a:rPr lang="de-DE" altLang="de-DE" sz="1200" dirty="0">
                  <a:solidFill>
                    <a:srgbClr val="000000"/>
                  </a:solidFill>
                  <a:latin typeface="Calibri"/>
                </a:rPr>
              </a:br>
              <a:r>
                <a:rPr lang="de-DE" altLang="de-DE" sz="1200" dirty="0">
                  <a:solidFill>
                    <a:srgbClr val="000000"/>
                  </a:solidFill>
                  <a:latin typeface="Calibri"/>
                </a:rPr>
                <a:t>FS-Master (IP65)</a:t>
              </a:r>
              <a:endParaRPr lang="en-US" altLang="de-DE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4E4971F-DEB4-43C9-8F73-260CA14C8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85" y="1168276"/>
              <a:ext cx="127000" cy="93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8AF4C8AF-3FC9-46BA-B10B-01D06EC7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172" y="2561977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EE8CF886-1A59-4872-A7FB-50FA7521B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639" y="2381482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EC87AF2-E8F8-40B7-A1E0-2041BF4C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24" y="2749306"/>
              <a:ext cx="63500" cy="96838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9167780C-788A-4733-95F4-083041CC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24" y="2198444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7" name="Text Box 137">
              <a:extLst>
                <a:ext uri="{FF2B5EF4-FFF2-40B4-BE49-F238E27FC236}">
                  <a16:creationId xmlns:a16="http://schemas.microsoft.com/office/drawing/2014/main" id="{7779A342-B6C6-41BC-802D-733853270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6424" y="2182569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900">
                  <a:solidFill>
                    <a:srgbClr val="80808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248" name="Line 138">
              <a:extLst>
                <a:ext uri="{FF2B5EF4-FFF2-40B4-BE49-F238E27FC236}">
                  <a16:creationId xmlns:a16="http://schemas.microsoft.com/office/drawing/2014/main" id="{05FD70C6-FF0A-4D27-B3B0-53507F7F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1524" y="2620700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9" name="Text Box 139">
              <a:extLst>
                <a:ext uri="{FF2B5EF4-FFF2-40B4-BE49-F238E27FC236}">
                  <a16:creationId xmlns:a16="http://schemas.microsoft.com/office/drawing/2014/main" id="{139A7F03-A72C-45BA-A0F6-FF7A330E5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948" y="2726897"/>
              <a:ext cx="64120" cy="1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900" dirty="0">
                  <a:solidFill>
                    <a:srgbClr val="80808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50" name="Line 148">
              <a:extLst>
                <a:ext uri="{FF2B5EF4-FFF2-40B4-BE49-F238E27FC236}">
                  <a16:creationId xmlns:a16="http://schemas.microsoft.com/office/drawing/2014/main" id="{3AADE161-274B-46AB-AF27-C1BDD0CCC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1524" y="2781056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FBA66074-A538-4F60-B1D8-18BB761C4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24" y="2571502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743E123-EFF5-4A8E-8C99-0704BFCFB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24" y="2391007"/>
              <a:ext cx="63500" cy="96837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de-DE" altLang="de-DE" sz="1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3" name="Line 118">
              <a:extLst>
                <a:ext uri="{FF2B5EF4-FFF2-40B4-BE49-F238E27FC236}">
                  <a16:creationId xmlns:a16="http://schemas.microsoft.com/office/drawing/2014/main" id="{31FA7B0B-12D9-4236-89D4-54C7E7A01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1823" y="1261938"/>
              <a:ext cx="0" cy="75235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defRPr/>
              </a:pPr>
              <a:endParaRPr lang="de-DE" sz="1000" ker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4" name="Right Arrow 212">
              <a:extLst>
                <a:ext uri="{FF2B5EF4-FFF2-40B4-BE49-F238E27FC236}">
                  <a16:creationId xmlns:a16="http://schemas.microsoft.com/office/drawing/2014/main" id="{16BB8079-7C04-43D8-A1BE-6F8D1DC666A0}"/>
                </a:ext>
              </a:extLst>
            </p:cNvPr>
            <p:cNvSpPr/>
            <p:nvPr/>
          </p:nvSpPr>
          <p:spPr>
            <a:xfrm>
              <a:off x="6590780" y="2302511"/>
              <a:ext cx="442556" cy="280988"/>
            </a:xfrm>
            <a:prstGeom prst="rightArrow">
              <a:avLst/>
            </a:prstGeom>
            <a:solidFill>
              <a:srgbClr val="FFFFFF"/>
            </a:solidFill>
            <a:ln w="25400" cap="flat" cmpd="sng" algn="ctr">
              <a:solidFill>
                <a:srgbClr val="80808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kern="0">
                <a:solidFill>
                  <a:srgbClr val="FFFFFF"/>
                </a:solidFill>
                <a:latin typeface="Trebuchet MS"/>
                <a:ea typeface="ＭＳ Ｐゴシック"/>
              </a:endParaRP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87AF51B-CCAC-497F-8148-7437288D0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852" y="2309927"/>
            <a:ext cx="63500" cy="9683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de-DE" altLang="de-DE" sz="1000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7" name="Line 181">
            <a:extLst>
              <a:ext uri="{FF2B5EF4-FFF2-40B4-BE49-F238E27FC236}">
                <a16:creationId xmlns:a16="http://schemas.microsoft.com/office/drawing/2014/main" id="{5301FBE1-1B8C-45D6-A372-21C31E6E4FB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93724" y="2600914"/>
            <a:ext cx="898991" cy="67181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8" name="Line 181">
            <a:extLst>
              <a:ext uri="{FF2B5EF4-FFF2-40B4-BE49-F238E27FC236}">
                <a16:creationId xmlns:a16="http://schemas.microsoft.com/office/drawing/2014/main" id="{CE2868E4-891E-491D-70B1-C92724282F72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657207" y="2214591"/>
            <a:ext cx="1101742" cy="138751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endParaRPr lang="de-DE" sz="1000" ker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2409489-38D4-44CE-996C-879E54579C41}"/>
              </a:ext>
            </a:extLst>
          </p:cNvPr>
          <p:cNvGrpSpPr>
            <a:grpSpLocks noChangeAspect="1"/>
          </p:cNvGrpSpPr>
          <p:nvPr/>
        </p:nvGrpSpPr>
        <p:grpSpPr>
          <a:xfrm>
            <a:off x="6739302" y="3359594"/>
            <a:ext cx="437198" cy="517207"/>
            <a:chOff x="5962819" y="4329113"/>
            <a:chExt cx="728663" cy="862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6" name="Freeform 265">
              <a:extLst>
                <a:ext uri="{FF2B5EF4-FFF2-40B4-BE49-F238E27FC236}">
                  <a16:creationId xmlns:a16="http://schemas.microsoft.com/office/drawing/2014/main" id="{6DE6B971-F95A-BB8B-E062-4C8C0269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494" y="4995863"/>
              <a:ext cx="585788" cy="152400"/>
            </a:xfrm>
            <a:custGeom>
              <a:avLst/>
              <a:gdLst>
                <a:gd name="T0" fmla="*/ 98286971 w 369"/>
                <a:gd name="T1" fmla="*/ 0 h 96"/>
                <a:gd name="T2" fmla="*/ 0 w 369"/>
                <a:gd name="T3" fmla="*/ 241935000 h 96"/>
                <a:gd name="T4" fmla="*/ 929939244 w 369"/>
                <a:gd name="T5" fmla="*/ 241935000 h 96"/>
                <a:gd name="T6" fmla="*/ 801410372 w 369"/>
                <a:gd name="T7" fmla="*/ 30241875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9" h="96">
                  <a:moveTo>
                    <a:pt x="39" y="0"/>
                  </a:moveTo>
                  <a:lnTo>
                    <a:pt x="0" y="96"/>
                  </a:lnTo>
                  <a:lnTo>
                    <a:pt x="369" y="96"/>
                  </a:lnTo>
                  <a:lnTo>
                    <a:pt x="318" y="12"/>
                  </a:lnTo>
                </a:path>
              </a:pathLst>
            </a:custGeom>
            <a:solidFill>
              <a:srgbClr val="FFFFFF">
                <a:lumMod val="75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defRPr/>
              </a:pPr>
              <a:endParaRPr lang="de-DE" sz="1000" ker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D72EC71-7A18-B3BE-CFCF-8158F52D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844" y="4329113"/>
              <a:ext cx="280988" cy="147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BC95010A-089B-8653-5953-07229A6A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344" y="4395788"/>
              <a:ext cx="695325" cy="6953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26415C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B403D794-4D60-B9FD-2489-94996D21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357" y="4622800"/>
              <a:ext cx="241300" cy="2413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73D2E850-844D-BA39-1E7C-5CCFBB97D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1907" y="4705350"/>
              <a:ext cx="77787" cy="777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500C50A-42BA-C178-5670-17553C883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594" y="5148263"/>
              <a:ext cx="242888" cy="428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2CE388C1-6076-2014-C627-5B5A8AC9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819" y="5148263"/>
              <a:ext cx="242888" cy="4286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C1DC976-1836-4ADD-8349-33FF994032BE}"/>
              </a:ext>
            </a:extLst>
          </p:cNvPr>
          <p:cNvGrpSpPr/>
          <p:nvPr/>
        </p:nvGrpSpPr>
        <p:grpSpPr>
          <a:xfrm>
            <a:off x="5914978" y="3386316"/>
            <a:ext cx="1813512" cy="478466"/>
            <a:chOff x="8273496" y="2986256"/>
            <a:chExt cx="1813512" cy="478466"/>
          </a:xfrm>
        </p:grpSpPr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A6461500-543C-4F66-A0FC-06DAD034FA8D}"/>
                </a:ext>
              </a:extLst>
            </p:cNvPr>
            <p:cNvSpPr/>
            <p:nvPr/>
          </p:nvSpPr>
          <p:spPr>
            <a:xfrm>
              <a:off x="8273496" y="2986256"/>
              <a:ext cx="463145" cy="478466"/>
            </a:xfrm>
            <a:prstGeom prst="cube">
              <a:avLst/>
            </a:prstGeom>
            <a:solidFill>
              <a:srgbClr val="FFDD0D">
                <a:lumMod val="40000"/>
                <a:lumOff val="60000"/>
              </a:srgbClr>
            </a:solidFill>
            <a:ln w="9525" cap="rnd" cmpd="sng">
              <a:solidFill>
                <a:srgbClr val="80808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0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2746DAC-9582-4FE0-A40E-EC3219FE90EB}"/>
                </a:ext>
              </a:extLst>
            </p:cNvPr>
            <p:cNvGrpSpPr/>
            <p:nvPr/>
          </p:nvGrpSpPr>
          <p:grpSpPr>
            <a:xfrm>
              <a:off x="9785204" y="3146890"/>
              <a:ext cx="301804" cy="280668"/>
              <a:chOff x="4403912" y="4252900"/>
              <a:chExt cx="301804" cy="41328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52C54C5-0CCE-4F64-B54E-5D2F62FBEB04}"/>
                  </a:ext>
                </a:extLst>
              </p:cNvPr>
              <p:cNvCxnSpPr/>
              <p:nvPr/>
            </p:nvCxnSpPr>
            <p:spPr>
              <a:xfrm rot="5400000">
                <a:off x="4466103" y="4316477"/>
                <a:ext cx="11715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17027500-A764-44B0-AD6D-10CAEDF49190}"/>
                  </a:ext>
                </a:extLst>
              </p:cNvPr>
              <p:cNvCxnSpPr/>
              <p:nvPr/>
            </p:nvCxnSpPr>
            <p:spPr>
              <a:xfrm rot="5400000" flipV="1">
                <a:off x="4477507" y="4411098"/>
                <a:ext cx="162209" cy="72093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B3C6E4E-959E-412D-B42D-B52DEB27A735}"/>
                  </a:ext>
                </a:extLst>
              </p:cNvPr>
              <p:cNvCxnSpPr/>
              <p:nvPr/>
            </p:nvCxnSpPr>
            <p:spPr>
              <a:xfrm>
                <a:off x="4524678" y="4523247"/>
                <a:ext cx="0" cy="14294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AB30856A-D962-45EF-BADC-F9D0886C7E4C}"/>
                  </a:ext>
                </a:extLst>
              </p:cNvPr>
              <p:cNvCxnSpPr/>
              <p:nvPr/>
            </p:nvCxnSpPr>
            <p:spPr>
              <a:xfrm rot="5400000">
                <a:off x="4347450" y="4316477"/>
                <a:ext cx="11715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9286735-B15C-4083-B611-FCDFC1939636}"/>
                  </a:ext>
                </a:extLst>
              </p:cNvPr>
              <p:cNvCxnSpPr/>
              <p:nvPr/>
            </p:nvCxnSpPr>
            <p:spPr>
              <a:xfrm rot="5400000" flipV="1">
                <a:off x="4358854" y="4411098"/>
                <a:ext cx="162209" cy="72093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E2429B65-06B1-486E-959D-A9B7915D0745}"/>
                  </a:ext>
                </a:extLst>
              </p:cNvPr>
              <p:cNvCxnSpPr/>
              <p:nvPr/>
            </p:nvCxnSpPr>
            <p:spPr>
              <a:xfrm>
                <a:off x="4406025" y="4523247"/>
                <a:ext cx="0" cy="14294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3CC8E664-7DFA-4559-A67D-678A9AF2655D}"/>
                  </a:ext>
                </a:extLst>
              </p:cNvPr>
              <p:cNvCxnSpPr/>
              <p:nvPr/>
            </p:nvCxnSpPr>
            <p:spPr>
              <a:xfrm rot="5400000">
                <a:off x="4577161" y="4311475"/>
                <a:ext cx="11715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4182AC8-506C-49C2-9166-7BCAEA5CDACD}"/>
                  </a:ext>
                </a:extLst>
              </p:cNvPr>
              <p:cNvCxnSpPr/>
              <p:nvPr/>
            </p:nvCxnSpPr>
            <p:spPr>
              <a:xfrm rot="5400000" flipV="1">
                <a:off x="4588565" y="4406096"/>
                <a:ext cx="162209" cy="72093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436CEC0-2F52-45BA-BEC2-A7C081DDDFEB}"/>
                  </a:ext>
                </a:extLst>
              </p:cNvPr>
              <p:cNvCxnSpPr/>
              <p:nvPr/>
            </p:nvCxnSpPr>
            <p:spPr>
              <a:xfrm>
                <a:off x="4635736" y="4523247"/>
                <a:ext cx="0" cy="142940"/>
              </a:xfrm>
              <a:prstGeom prst="line">
                <a:avLst/>
              </a:prstGeom>
              <a:noFill/>
              <a:ln w="12700" cap="flat" cmpd="sng" algn="ctr">
                <a:solidFill>
                  <a:srgbClr val="808080"/>
                </a:solidFill>
                <a:prstDash val="solid"/>
              </a:ln>
              <a:effectLst/>
            </p:spPr>
          </p:cxnSp>
        </p:grp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5B4BD6A-8B09-60AD-0B97-4F80711A9568}"/>
              </a:ext>
            </a:extLst>
          </p:cNvPr>
          <p:cNvSpPr/>
          <p:nvPr/>
        </p:nvSpPr>
        <p:spPr>
          <a:xfrm>
            <a:off x="4848337" y="3050757"/>
            <a:ext cx="1837284" cy="18466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1200" kern="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IO-Link </a:t>
            </a:r>
            <a:r>
              <a:rPr lang="de-DE" altLang="de-DE" sz="1200" kern="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Safety</a:t>
            </a:r>
            <a:endParaRPr lang="en-US" altLang="de-DE" sz="1200" kern="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92" name="TextBox 309">
            <a:extLst>
              <a:ext uri="{FF2B5EF4-FFF2-40B4-BE49-F238E27FC236}">
                <a16:creationId xmlns:a16="http://schemas.microsoft.com/office/drawing/2014/main" id="{CBA13726-38E8-4F70-8348-F174FC539D80}"/>
              </a:ext>
            </a:extLst>
          </p:cNvPr>
          <p:cNvSpPr txBox="1"/>
          <p:nvPr/>
        </p:nvSpPr>
        <p:spPr>
          <a:xfrm>
            <a:off x="5745099" y="3945420"/>
            <a:ext cx="8271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r>
              <a:rPr lang="de-DE" dirty="0">
                <a:latin typeface="+mn-lt"/>
              </a:rPr>
              <a:t>Low </a:t>
            </a:r>
            <a:r>
              <a:rPr lang="de-DE" dirty="0" err="1">
                <a:latin typeface="+mn-lt"/>
              </a:rPr>
              <a:t>voltage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switch</a:t>
            </a:r>
          </a:p>
          <a:p>
            <a:r>
              <a:rPr lang="de-DE" dirty="0" err="1">
                <a:latin typeface="+mn-lt"/>
              </a:rPr>
              <a:t>gear</a:t>
            </a:r>
            <a:endParaRPr lang="de-DE" dirty="0">
              <a:latin typeface="+mn-lt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42298CE-4DC7-4273-9541-68952700F17D}"/>
              </a:ext>
            </a:extLst>
          </p:cNvPr>
          <p:cNvGrpSpPr/>
          <p:nvPr/>
        </p:nvGrpSpPr>
        <p:grpSpPr>
          <a:xfrm>
            <a:off x="2155993" y="3492443"/>
            <a:ext cx="337282" cy="343638"/>
            <a:chOff x="8488546" y="3168039"/>
            <a:chExt cx="337282" cy="343638"/>
          </a:xfrm>
        </p:grpSpPr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77B481EC-8FD6-4C2A-8C8B-C0DFCDC8FC4E}"/>
                </a:ext>
              </a:extLst>
            </p:cNvPr>
            <p:cNvSpPr/>
            <p:nvPr/>
          </p:nvSpPr>
          <p:spPr>
            <a:xfrm>
              <a:off x="8488546" y="3168039"/>
              <a:ext cx="337282" cy="343638"/>
            </a:xfrm>
            <a:prstGeom prst="cube">
              <a:avLst/>
            </a:prstGeom>
            <a:solidFill>
              <a:srgbClr val="FFDD0D">
                <a:lumMod val="40000"/>
                <a:lumOff val="60000"/>
              </a:srgbClr>
            </a:soli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172800" marR="0" lvl="0" indent="-172800" defTabSz="713232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BF23EB1-6FA2-4D52-915F-ACB34F4262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58786" y="3308545"/>
              <a:ext cx="137489" cy="126667"/>
            </a:xfrm>
            <a:prstGeom prst="ellipse">
              <a:avLst/>
            </a:prstGeom>
            <a:solidFill>
              <a:srgbClr val="FF35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406549E-AF45-4EFB-872F-77D256B5C3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39162" y="3321027"/>
              <a:ext cx="137489" cy="126667"/>
            </a:xfrm>
            <a:prstGeom prst="ellipse">
              <a:avLst/>
            </a:prstGeom>
            <a:solidFill>
              <a:srgbClr val="FF35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C416E17-9CED-4AC4-8F09-D6E9C40464D7}"/>
              </a:ext>
            </a:extLst>
          </p:cNvPr>
          <p:cNvGrpSpPr/>
          <p:nvPr/>
        </p:nvGrpSpPr>
        <p:grpSpPr>
          <a:xfrm>
            <a:off x="5223129" y="3493699"/>
            <a:ext cx="337282" cy="343638"/>
            <a:chOff x="8488546" y="3168039"/>
            <a:chExt cx="337282" cy="343638"/>
          </a:xfrm>
        </p:grpSpPr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39540001-21BC-41A6-844F-B23A18283C64}"/>
                </a:ext>
              </a:extLst>
            </p:cNvPr>
            <p:cNvSpPr/>
            <p:nvPr/>
          </p:nvSpPr>
          <p:spPr>
            <a:xfrm>
              <a:off x="8488546" y="3168039"/>
              <a:ext cx="337282" cy="343638"/>
            </a:xfrm>
            <a:prstGeom prst="cube">
              <a:avLst/>
            </a:prstGeom>
            <a:solidFill>
              <a:srgbClr val="FFDD0D">
                <a:lumMod val="40000"/>
                <a:lumOff val="60000"/>
              </a:srgbClr>
            </a:soli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marL="172800" marR="0" lvl="0" indent="-172800" defTabSz="713232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Blip>
                  <a:blip r:embed="rId3"/>
                </a:buBlip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35A1285-D5F4-4E38-A6FE-D936170953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58786" y="3308545"/>
              <a:ext cx="137489" cy="126667"/>
            </a:xfrm>
            <a:prstGeom prst="ellipse">
              <a:avLst/>
            </a:prstGeom>
            <a:solidFill>
              <a:srgbClr val="FF35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51875AB-4BB0-4DAE-8700-D7E47F2B39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39162" y="3321027"/>
              <a:ext cx="137489" cy="126667"/>
            </a:xfrm>
            <a:prstGeom prst="ellipse">
              <a:avLst/>
            </a:prstGeom>
            <a:solidFill>
              <a:srgbClr val="FF351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  <a:defRPr/>
              </a:pPr>
              <a:endParaRPr lang="de-DE" altLang="de-DE" sz="120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95" name="Cube 194">
            <a:extLst>
              <a:ext uri="{FF2B5EF4-FFF2-40B4-BE49-F238E27FC236}">
                <a16:creationId xmlns:a16="http://schemas.microsoft.com/office/drawing/2014/main" id="{389CA8A2-1A62-93D2-21EA-D8673AED7CF8}"/>
              </a:ext>
            </a:extLst>
          </p:cNvPr>
          <p:cNvSpPr/>
          <p:nvPr/>
        </p:nvSpPr>
        <p:spPr>
          <a:xfrm>
            <a:off x="2977136" y="3397974"/>
            <a:ext cx="463145" cy="478466"/>
          </a:xfrm>
          <a:prstGeom prst="cube">
            <a:avLst/>
          </a:prstGeom>
          <a:solidFill>
            <a:srgbClr val="FFDD0D">
              <a:lumMod val="40000"/>
              <a:lumOff val="60000"/>
            </a:srgbClr>
          </a:solidFill>
          <a:ln w="9525" cap="rnd" cmpd="sng">
            <a:solidFill>
              <a:srgbClr val="80808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000" ker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26785B-0C07-C843-697B-F12A78BF3631}"/>
              </a:ext>
            </a:extLst>
          </p:cNvPr>
          <p:cNvCxnSpPr/>
          <p:nvPr/>
        </p:nvCxnSpPr>
        <p:spPr>
          <a:xfrm flipH="1">
            <a:off x="3376342" y="3599092"/>
            <a:ext cx="477360" cy="0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dash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E7A7C03-608A-C278-25A9-4649251A502C}"/>
              </a:ext>
            </a:extLst>
          </p:cNvPr>
          <p:cNvCxnSpPr/>
          <p:nvPr/>
        </p:nvCxnSpPr>
        <p:spPr>
          <a:xfrm flipV="1">
            <a:off x="2977136" y="3517169"/>
            <a:ext cx="335825" cy="34641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B77F6B2-23D3-FFA0-79BF-555BFECCAE86}"/>
              </a:ext>
            </a:extLst>
          </p:cNvPr>
          <p:cNvGrpSpPr/>
          <p:nvPr/>
        </p:nvGrpSpPr>
        <p:grpSpPr>
          <a:xfrm>
            <a:off x="3551898" y="3432576"/>
            <a:ext cx="301804" cy="413287"/>
            <a:chOff x="4403912" y="4252900"/>
            <a:chExt cx="301804" cy="413287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55868C6-1FD7-FF81-C06C-3CC7257F1FD2}"/>
                </a:ext>
              </a:extLst>
            </p:cNvPr>
            <p:cNvCxnSpPr/>
            <p:nvPr/>
          </p:nvCxnSpPr>
          <p:spPr>
            <a:xfrm rot="5400000">
              <a:off x="4466103" y="4316477"/>
              <a:ext cx="117150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F76134-D83F-91FC-2BE1-B17E646BB7E9}"/>
                </a:ext>
              </a:extLst>
            </p:cNvPr>
            <p:cNvCxnSpPr/>
            <p:nvPr/>
          </p:nvCxnSpPr>
          <p:spPr>
            <a:xfrm rot="5400000" flipV="1">
              <a:off x="4477507" y="4411098"/>
              <a:ext cx="162209" cy="72093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3A870CF-7840-EC60-7E75-CFC89BEC8C33}"/>
                </a:ext>
              </a:extLst>
            </p:cNvPr>
            <p:cNvCxnSpPr/>
            <p:nvPr/>
          </p:nvCxnSpPr>
          <p:spPr>
            <a:xfrm>
              <a:off x="4524678" y="4523247"/>
              <a:ext cx="0" cy="14294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BC2CCC-353F-64A3-E0D6-EFCC2BF53E5E}"/>
                </a:ext>
              </a:extLst>
            </p:cNvPr>
            <p:cNvCxnSpPr/>
            <p:nvPr/>
          </p:nvCxnSpPr>
          <p:spPr>
            <a:xfrm rot="5400000">
              <a:off x="4347450" y="4316477"/>
              <a:ext cx="117150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8D6EB61-E01A-70A7-DE4D-462FE980E6C8}"/>
                </a:ext>
              </a:extLst>
            </p:cNvPr>
            <p:cNvCxnSpPr/>
            <p:nvPr/>
          </p:nvCxnSpPr>
          <p:spPr>
            <a:xfrm rot="5400000" flipV="1">
              <a:off x="4358854" y="4411098"/>
              <a:ext cx="162209" cy="72093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F67A7D50-2DE0-5AD5-95BE-78BF1299FF45}"/>
                </a:ext>
              </a:extLst>
            </p:cNvPr>
            <p:cNvCxnSpPr/>
            <p:nvPr/>
          </p:nvCxnSpPr>
          <p:spPr>
            <a:xfrm>
              <a:off x="4406025" y="4523247"/>
              <a:ext cx="0" cy="14294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EF3306A-5F7A-0F7A-9A17-73FCA2906157}"/>
                </a:ext>
              </a:extLst>
            </p:cNvPr>
            <p:cNvCxnSpPr/>
            <p:nvPr/>
          </p:nvCxnSpPr>
          <p:spPr>
            <a:xfrm rot="5400000">
              <a:off x="4577161" y="4311475"/>
              <a:ext cx="117150" cy="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4DA84CD-6ADE-7792-AF39-131CD3ACD94D}"/>
                </a:ext>
              </a:extLst>
            </p:cNvPr>
            <p:cNvCxnSpPr/>
            <p:nvPr/>
          </p:nvCxnSpPr>
          <p:spPr>
            <a:xfrm rot="5400000" flipV="1">
              <a:off x="4588565" y="4406096"/>
              <a:ext cx="162209" cy="72093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1B49AD6-3063-13AB-41EE-B0863CFC78AA}"/>
                </a:ext>
              </a:extLst>
            </p:cNvPr>
            <p:cNvCxnSpPr/>
            <p:nvPr/>
          </p:nvCxnSpPr>
          <p:spPr>
            <a:xfrm>
              <a:off x="4635736" y="4523247"/>
              <a:ext cx="0" cy="142940"/>
            </a:xfrm>
            <a:prstGeom prst="line">
              <a:avLst/>
            </a:prstGeom>
            <a:noFill/>
            <a:ln w="19050" cap="flat" cmpd="sng" algn="ctr">
              <a:solidFill>
                <a:srgbClr val="808080"/>
              </a:solidFill>
              <a:prstDash val="solid"/>
            </a:ln>
            <a:effectLst/>
          </p:spPr>
        </p:cxnSp>
      </p:grp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98EB9E1-45B7-0295-A5D5-B6A22C4BFA4D}"/>
              </a:ext>
            </a:extLst>
          </p:cNvPr>
          <p:cNvCxnSpPr/>
          <p:nvPr/>
        </p:nvCxnSpPr>
        <p:spPr>
          <a:xfrm flipH="1">
            <a:off x="3376342" y="3637207"/>
            <a:ext cx="477360" cy="0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58666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2FDB7-7DE0-0B9B-D782-CC569AE1F4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Happens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C5904-8A6D-5FAC-273E-4185AB588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IO-Link Safety Standard is complete</a:t>
            </a:r>
          </a:p>
          <a:p>
            <a:r>
              <a:rPr lang="en-GB" dirty="0"/>
              <a:t>First Workshop to certify the first IO-Link Safety Designers was run in May</a:t>
            </a:r>
          </a:p>
          <a:p>
            <a:r>
              <a:rPr lang="en-GB" dirty="0"/>
              <a:t>Development and Test Tools are now available</a:t>
            </a:r>
          </a:p>
          <a:p>
            <a:r>
              <a:rPr lang="en-GB" dirty="0"/>
              <a:t>Certification process has been formalised.</a:t>
            </a:r>
          </a:p>
          <a:p>
            <a:r>
              <a:rPr lang="en-GB" dirty="0"/>
              <a:t>First </a:t>
            </a:r>
            <a:r>
              <a:rPr lang="en-GB" dirty="0" err="1"/>
              <a:t>Commerical</a:t>
            </a:r>
            <a:r>
              <a:rPr lang="en-GB" dirty="0"/>
              <a:t> IO-Link Safety Master and Devices to be demonstrated at end of 2023</a:t>
            </a:r>
          </a:p>
        </p:txBody>
      </p:sp>
    </p:spTree>
    <p:extLst>
      <p:ext uri="{BB962C8B-B14F-4D97-AF65-F5344CB8AC3E}">
        <p14:creationId xmlns:p14="http://schemas.microsoft.com/office/powerpoint/2010/main" val="42086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Happens Next?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9B095-3853-1851-8445-104B9074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1" y="995897"/>
            <a:ext cx="1142857" cy="10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E7768-A044-580A-5DEE-CD11D911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11" y="1227589"/>
            <a:ext cx="1474286" cy="4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AA4C9-3964-0E6B-040F-2228D9BA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71" y="1082920"/>
            <a:ext cx="900686" cy="51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591DFB-AC74-5BF5-87AA-CF7FAE0E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88" y="194819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A25F39-5071-18BA-95A0-846FE8F2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5" y="3152522"/>
            <a:ext cx="1350267" cy="3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A62794-644C-E84F-BB50-94175BDA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14" y="1820623"/>
            <a:ext cx="1264313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C80002-3B43-7B18-8649-E5F73824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05" y="1755988"/>
            <a:ext cx="669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1FE3E-14D6-F008-2511-12AE54FB8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62" y="1764573"/>
            <a:ext cx="901588" cy="73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FAFBB-CBCB-8350-7D1A-AEF1D9BD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35" y="4322258"/>
            <a:ext cx="127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23562D-89CE-A16D-73F5-B78AD850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5" y="2462784"/>
            <a:ext cx="1621235" cy="3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D7C3C-ED0F-CC8E-5982-8FF3A7E1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27" y="3231608"/>
            <a:ext cx="772974" cy="6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659103-58AA-B6A7-670B-661B728E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0" y="2642464"/>
            <a:ext cx="1271429" cy="2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ABF73E-10B4-9A13-20DA-6A59E68A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83" y="2722912"/>
            <a:ext cx="1152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0CD7B-0CDC-AB2C-933C-C6969ECB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1" y="3739632"/>
            <a:ext cx="1056667" cy="3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E962C6-6343-7CEE-039B-29E0B462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98" y="3818696"/>
            <a:ext cx="1066802" cy="3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7E902C-ADFB-270D-7FAF-6048DF0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25" y="3657456"/>
            <a:ext cx="1629430" cy="4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5108BE-01E1-99AE-02C5-FAE3C11E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51" y="4179287"/>
            <a:ext cx="1364445" cy="31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35D67-C272-A773-4A81-D834246C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63" y="4259578"/>
            <a:ext cx="1371042" cy="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0C4DFB-0438-C865-DF3C-20768DDE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70" y="3239117"/>
            <a:ext cx="1936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E67657-DE1B-1B79-57C4-BC24482C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67" y="1166795"/>
            <a:ext cx="1668571" cy="42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36505E-DB80-8E33-F6B4-D12A8F42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1" y="4388952"/>
            <a:ext cx="1357143" cy="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A2D66B-9A9F-09A0-7A68-7FAEA977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41" y="3206828"/>
            <a:ext cx="1666667" cy="2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9C23DA-E744-76E3-7B90-82553508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10" y="2436068"/>
            <a:ext cx="1661917" cy="5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05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Further Information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30AAE-A22B-4678-B862-B2557F8664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2"/>
              </a:rPr>
              <a:t>https://io-link.com/</a:t>
            </a:r>
            <a:endParaRPr lang="en-GB" dirty="0"/>
          </a:p>
          <a:p>
            <a:r>
              <a:rPr lang="en-GB" dirty="0">
                <a:hlinkClick r:id="rId3"/>
              </a:rPr>
              <a:t>https://www.profibus.com/</a:t>
            </a:r>
            <a:endParaRPr lang="en-GB" dirty="0"/>
          </a:p>
          <a:p>
            <a:r>
              <a:rPr lang="en-GB" dirty="0">
                <a:hlinkClick r:id="rId4"/>
              </a:rPr>
              <a:t>UNITED KINGDOM - uk.profibus.com</a:t>
            </a:r>
            <a:endParaRPr lang="en-GB" dirty="0"/>
          </a:p>
          <a:p>
            <a:endParaRPr lang="en-GB" dirty="0"/>
          </a:p>
          <a:p>
            <a:r>
              <a:rPr lang="en-GB" dirty="0"/>
              <a:t>Also further information will be available through supporting Automation Vendors and Manufacturers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94563F-800E-30F7-258E-B533580178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EF70FF1-E426-4C03-3D5D-D2448731F2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5207" b="5207"/>
          <a:stretch/>
        </p:blipFill>
        <p:spPr/>
      </p:pic>
    </p:spTree>
    <p:extLst>
      <p:ext uri="{BB962C8B-B14F-4D97-AF65-F5344CB8AC3E}">
        <p14:creationId xmlns:p14="http://schemas.microsoft.com/office/powerpoint/2010/main" val="201377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630AAE-A22B-4678-B862-B2557F8664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18063"/>
            <a:ext cx="2873375" cy="263525"/>
          </a:xfrm>
        </p:spPr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547AA-1F74-7095-4AF5-C9EEFED5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74" y="1052378"/>
            <a:ext cx="4242679" cy="1314632"/>
          </a:xfrm>
          <a:prstGeom prst="rect">
            <a:avLst/>
          </a:prstGeom>
        </p:spPr>
      </p:pic>
      <p:sp>
        <p:nvSpPr>
          <p:cNvPr id="5" name="Rechteck 119">
            <a:extLst>
              <a:ext uri="{FF2B5EF4-FFF2-40B4-BE49-F238E27FC236}">
                <a16:creationId xmlns:a16="http://schemas.microsoft.com/office/drawing/2014/main" id="{8EBA2D1C-71C6-8D96-3D4E-0472B8C07FBA}"/>
              </a:ext>
            </a:extLst>
          </p:cNvPr>
          <p:cNvSpPr/>
          <p:nvPr/>
        </p:nvSpPr>
        <p:spPr>
          <a:xfrm>
            <a:off x="900474" y="2571750"/>
            <a:ext cx="6092874" cy="15739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891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Introduction – Safety In Automation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A3871B-E2B9-C3F3-95FC-8517EF5049A2}"/>
              </a:ext>
            </a:extLst>
          </p:cNvPr>
          <p:cNvCxnSpPr>
            <a:cxnSpLocks/>
          </p:cNvCxnSpPr>
          <p:nvPr/>
        </p:nvCxnSpPr>
        <p:spPr>
          <a:xfrm>
            <a:off x="463550" y="2730500"/>
            <a:ext cx="83963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8E4905E-227C-F315-EC35-CEEE753F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055" y="1597306"/>
            <a:ext cx="2655946" cy="22651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17E03-EF9C-5FC5-B0F2-0495576B6039}"/>
              </a:ext>
            </a:extLst>
          </p:cNvPr>
          <p:cNvGrpSpPr/>
          <p:nvPr/>
        </p:nvGrpSpPr>
        <p:grpSpPr>
          <a:xfrm>
            <a:off x="323545" y="1597306"/>
            <a:ext cx="2165852" cy="2675639"/>
            <a:chOff x="323545" y="1597306"/>
            <a:chExt cx="2165852" cy="26756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2A6FD-3661-4388-B1B9-5D4C2CE55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45" y="1597306"/>
              <a:ext cx="2165852" cy="2264300"/>
            </a:xfrm>
            <a:prstGeom prst="rect">
              <a:avLst/>
            </a:prstGeom>
          </p:spPr>
        </p:pic>
        <p:sp>
          <p:nvSpPr>
            <p:cNvPr id="7" name="Text Box 83">
              <a:extLst>
                <a:ext uri="{FF2B5EF4-FFF2-40B4-BE49-F238E27FC236}">
                  <a16:creationId xmlns:a16="http://schemas.microsoft.com/office/drawing/2014/main" id="{C1906F61-CC55-04ED-41CA-1EE349C05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550" y="3965168"/>
              <a:ext cx="174361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4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Industrial Revolution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CF4F8D-BEBC-D1A2-A6FD-57E23969EA3C}"/>
              </a:ext>
            </a:extLst>
          </p:cNvPr>
          <p:cNvGrpSpPr/>
          <p:nvPr/>
        </p:nvGrpSpPr>
        <p:grpSpPr>
          <a:xfrm>
            <a:off x="2742009" y="1597955"/>
            <a:ext cx="2499434" cy="2672247"/>
            <a:chOff x="2742009" y="1597955"/>
            <a:chExt cx="2499434" cy="26722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D3CC18-01C9-EB4C-96F2-7392E71BC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2009" y="1597955"/>
              <a:ext cx="2499434" cy="2263002"/>
            </a:xfrm>
            <a:prstGeom prst="rect">
              <a:avLst/>
            </a:prstGeom>
          </p:spPr>
        </p:pic>
        <p:sp>
          <p:nvSpPr>
            <p:cNvPr id="9" name="Text Box 83">
              <a:extLst>
                <a:ext uri="{FF2B5EF4-FFF2-40B4-BE49-F238E27FC236}">
                  <a16:creationId xmlns:a16="http://schemas.microsoft.com/office/drawing/2014/main" id="{1A80BBE2-CE5C-8154-88EC-C71C2D35C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442" y="3962425"/>
              <a:ext cx="170931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4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4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Electrical Revolution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</p:grpSp>
      <p:sp>
        <p:nvSpPr>
          <p:cNvPr id="10" name="Text Box 83">
            <a:extLst>
              <a:ext uri="{FF2B5EF4-FFF2-40B4-BE49-F238E27FC236}">
                <a16:creationId xmlns:a16="http://schemas.microsoft.com/office/drawing/2014/main" id="{5CCD73E5-44AB-B4F8-5E99-D6AA4C62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427" y="3962424"/>
            <a:ext cx="1767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200"/>
              </a:lnSpc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buBlip>
                <a:blip r:embed="rId4"/>
              </a:buBlip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buBlip>
                <a:blip r:embed="rId4"/>
              </a:buBlip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de-DE" altLang="de-DE" sz="1400" b="1" dirty="0">
                <a:latin typeface="+mn-lt"/>
                <a:ea typeface="ＭＳ Ｐゴシック" pitchFamily="34" charset="-128"/>
              </a:rPr>
              <a:t>Electronic Revolution</a:t>
            </a:r>
            <a:endParaRPr lang="en-US" altLang="de-DE" sz="1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B3711A-391A-17A8-FBC3-B3F5E0A53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55" y="1597306"/>
            <a:ext cx="2896642" cy="2263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7E755-725C-1C65-0F96-AC3B19D8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2252" y="1597307"/>
            <a:ext cx="2888445" cy="22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Introduction – Safety In Automation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020F4C0-455F-B12E-E209-85A6DB2F9666}"/>
              </a:ext>
            </a:extLst>
          </p:cNvPr>
          <p:cNvGrpSpPr/>
          <p:nvPr/>
        </p:nvGrpSpPr>
        <p:grpSpPr>
          <a:xfrm>
            <a:off x="550872" y="924589"/>
            <a:ext cx="8161328" cy="4053812"/>
            <a:chOff x="550872" y="924588"/>
            <a:chExt cx="10614006" cy="5502853"/>
          </a:xfrm>
        </p:grpSpPr>
        <p:pic>
          <p:nvPicPr>
            <p:cNvPr id="49" name="Grafik 81" descr="Ein Bild, das Natur enthält.&#10;&#10;Automatisch generierte Beschreibung">
              <a:extLst>
                <a:ext uri="{FF2B5EF4-FFF2-40B4-BE49-F238E27FC236}">
                  <a16:creationId xmlns:a16="http://schemas.microsoft.com/office/drawing/2014/main" id="{E8ABF47F-82B1-6919-9D41-BF738D62B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966" y="924588"/>
              <a:ext cx="9764710" cy="5502853"/>
            </a:xfrm>
            <a:prstGeom prst="rect">
              <a:avLst/>
            </a:prstGeom>
          </p:spPr>
        </p:pic>
        <p:pic>
          <p:nvPicPr>
            <p:cNvPr id="50" name="Picture 103" descr="Kugel">
              <a:extLst>
                <a:ext uri="{FF2B5EF4-FFF2-40B4-BE49-F238E27FC236}">
                  <a16:creationId xmlns:a16="http://schemas.microsoft.com/office/drawing/2014/main" id="{59745EB6-4203-0928-DA96-0ACC21A0757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217" y="1752093"/>
              <a:ext cx="196851" cy="18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C7C70D89-BA18-2EF7-0279-B501782DB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3001" y="1917194"/>
              <a:ext cx="495300" cy="10541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52" name="Text Box 44">
              <a:extLst>
                <a:ext uri="{FF2B5EF4-FFF2-40B4-BE49-F238E27FC236}">
                  <a16:creationId xmlns:a16="http://schemas.microsoft.com/office/drawing/2014/main" id="{F06274B2-7E84-D84C-7B8F-96087ABDF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0447" y="1411915"/>
              <a:ext cx="9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12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53" name="Picture 103" descr="Kugel">
              <a:extLst>
                <a:ext uri="{FF2B5EF4-FFF2-40B4-BE49-F238E27FC236}">
                  <a16:creationId xmlns:a16="http://schemas.microsoft.com/office/drawing/2014/main" id="{1ABB3745-93EA-49E8-8D0F-ADB4A1245D2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817" y="2044193"/>
              <a:ext cx="196851" cy="18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9A7CFE73-291E-BB19-9B85-A2DF3A436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7600" y="2196593"/>
              <a:ext cx="838200" cy="8382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55" name="Text Box 48">
              <a:extLst>
                <a:ext uri="{FF2B5EF4-FFF2-40B4-BE49-F238E27FC236}">
                  <a16:creationId xmlns:a16="http://schemas.microsoft.com/office/drawing/2014/main" id="{F49267E6-58D2-1AF6-400B-0B7823625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432" y="1868509"/>
              <a:ext cx="9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13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56" name="Picture 102" descr="Kugel">
              <a:extLst>
                <a:ext uri="{FF2B5EF4-FFF2-40B4-BE49-F238E27FC236}">
                  <a16:creationId xmlns:a16="http://schemas.microsoft.com/office/drawing/2014/main" id="{AFA499DB-1D01-8F42-B64E-7423217914A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551" y="2025143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1AA1B5A0-D766-52A0-C179-0C09C1D5F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415" y="2221993"/>
              <a:ext cx="129386" cy="135043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E0B0A689-5D92-A26B-87F7-00DBE2492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5752" y="1669543"/>
              <a:ext cx="9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14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59" name="Picture 104" descr="Kugel">
              <a:extLst>
                <a:ext uri="{FF2B5EF4-FFF2-40B4-BE49-F238E27FC236}">
                  <a16:creationId xmlns:a16="http://schemas.microsoft.com/office/drawing/2014/main" id="{FF4BA999-D419-75A2-F13D-82251287F32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4419" y="3085594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E8D688F9-C960-4CD8-3AA0-864ED3FB2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874" y="3237994"/>
              <a:ext cx="374528" cy="13334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61" name="Text Box 56">
              <a:extLst>
                <a:ext uri="{FF2B5EF4-FFF2-40B4-BE49-F238E27FC236}">
                  <a16:creationId xmlns:a16="http://schemas.microsoft.com/office/drawing/2014/main" id="{DD3EB091-FC7D-044A-17F4-C0F13DEE6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0767" y="2743753"/>
              <a:ext cx="8097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8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62" name="Picture 103" descr="Kugel">
              <a:extLst>
                <a:ext uri="{FF2B5EF4-FFF2-40B4-BE49-F238E27FC236}">
                  <a16:creationId xmlns:a16="http://schemas.microsoft.com/office/drawing/2014/main" id="{D1D43849-C73B-5AD4-9A1D-AB5C52BAF6D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465" y="2018793"/>
              <a:ext cx="196851" cy="18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59">
              <a:extLst>
                <a:ext uri="{FF2B5EF4-FFF2-40B4-BE49-F238E27FC236}">
                  <a16:creationId xmlns:a16="http://schemas.microsoft.com/office/drawing/2014/main" id="{5EA17C34-DABD-4102-490C-1298335BB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255" y="1817709"/>
              <a:ext cx="9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18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402580B2-448F-E3DE-1B9F-602C8B890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5750" y="2164843"/>
              <a:ext cx="723900" cy="8890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pic>
          <p:nvPicPr>
            <p:cNvPr id="65" name="Picture 102" descr="Kugel">
              <a:extLst>
                <a:ext uri="{FF2B5EF4-FFF2-40B4-BE49-F238E27FC236}">
                  <a16:creationId xmlns:a16="http://schemas.microsoft.com/office/drawing/2014/main" id="{34D6A1F0-4621-D7AF-36EE-3FF7CC3D3AD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081" y="2950127"/>
              <a:ext cx="196849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E914F584-4161-3BA0-8B43-9A9D390E3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3997" y="3034793"/>
              <a:ext cx="723900" cy="25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67" name="Text Box 64">
              <a:extLst>
                <a:ext uri="{FF2B5EF4-FFF2-40B4-BE49-F238E27FC236}">
                  <a16:creationId xmlns:a16="http://schemas.microsoft.com/office/drawing/2014/main" id="{322501F8-3922-133A-8442-BC7401FC4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264" y="2705519"/>
              <a:ext cx="8915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</a:rPr>
                <a:t>Non-IEC</a:t>
              </a: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</a:rPr>
                <a:t>"C"</a:t>
              </a:r>
              <a:endParaRPr lang="en-US" altLang="de-DE" sz="1400" b="1" dirty="0">
                <a:latin typeface="+mn-lt"/>
              </a:endParaRPr>
            </a:p>
          </p:txBody>
        </p:sp>
        <p:pic>
          <p:nvPicPr>
            <p:cNvPr id="68" name="Picture 103" descr="Kugel">
              <a:extLst>
                <a:ext uri="{FF2B5EF4-FFF2-40B4-BE49-F238E27FC236}">
                  <a16:creationId xmlns:a16="http://schemas.microsoft.com/office/drawing/2014/main" id="{DFE1B5CC-4650-A32F-40F6-F05199F48B0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214" y="2393444"/>
              <a:ext cx="196849" cy="18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CEDDE873-9ED0-D143-485E-819191A33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5897" y="2520445"/>
              <a:ext cx="800100" cy="53975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70" name="Text Box 68">
              <a:extLst>
                <a:ext uri="{FF2B5EF4-FFF2-40B4-BE49-F238E27FC236}">
                  <a16:creationId xmlns:a16="http://schemas.microsoft.com/office/drawing/2014/main" id="{2EEC23D5-E585-EF03-D20A-F2C87DA80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272" y="2106183"/>
              <a:ext cx="89159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Non-IEC</a:t>
              </a:r>
              <a:br>
                <a:rPr lang="de-DE" altLang="de-DE" sz="1400" b="1" dirty="0">
                  <a:latin typeface="+mn-lt"/>
                  <a:ea typeface="ＭＳ Ｐゴシック" pitchFamily="34" charset="-128"/>
                </a:rPr>
              </a:b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"A"</a:t>
              </a:r>
            </a:p>
          </p:txBody>
        </p:sp>
        <p:pic>
          <p:nvPicPr>
            <p:cNvPr id="71" name="Picture 103" descr="Kugel">
              <a:extLst>
                <a:ext uri="{FF2B5EF4-FFF2-40B4-BE49-F238E27FC236}">
                  <a16:creationId xmlns:a16="http://schemas.microsoft.com/office/drawing/2014/main" id="{835FC91A-7E6F-2F4D-8917-E0C0499CAAD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517" y="1777495"/>
              <a:ext cx="196851" cy="18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EE39CAE7-844E-7C5C-6D18-7C98F62CC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3402" y="1955295"/>
              <a:ext cx="469900" cy="10668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73" name="Text Box 75">
              <a:extLst>
                <a:ext uri="{FF2B5EF4-FFF2-40B4-BE49-F238E27FC236}">
                  <a16:creationId xmlns:a16="http://schemas.microsoft.com/office/drawing/2014/main" id="{9EDCAFC7-818D-A27D-9828-73F5FBD4E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4672" y="1443213"/>
              <a:ext cx="809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6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74" name="Picture 102" descr="Kugel">
              <a:extLst>
                <a:ext uri="{FF2B5EF4-FFF2-40B4-BE49-F238E27FC236}">
                  <a16:creationId xmlns:a16="http://schemas.microsoft.com/office/drawing/2014/main" id="{9012AED4-D7D0-54DA-8FF1-A4FF70B7A0D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783" y="1940478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Line 78">
              <a:extLst>
                <a:ext uri="{FF2B5EF4-FFF2-40B4-BE49-F238E27FC236}">
                  <a16:creationId xmlns:a16="http://schemas.microsoft.com/office/drawing/2014/main" id="{99AE5A75-7984-0586-F191-956FB3B88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382" y="2120396"/>
              <a:ext cx="268816" cy="100066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76" name="Text Box 79">
              <a:extLst>
                <a:ext uri="{FF2B5EF4-FFF2-40B4-BE49-F238E27FC236}">
                  <a16:creationId xmlns:a16="http://schemas.microsoft.com/office/drawing/2014/main" id="{1B7F73E8-9D09-321B-24E2-4670BF2F3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394" y="1588657"/>
              <a:ext cx="8097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2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77" name="Picture 102" descr="Kugel">
              <a:extLst>
                <a:ext uri="{FF2B5EF4-FFF2-40B4-BE49-F238E27FC236}">
                  <a16:creationId xmlns:a16="http://schemas.microsoft.com/office/drawing/2014/main" id="{7AA2A12D-2B68-8540-B974-F988BCA28F1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148" y="1940478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Line 82">
              <a:extLst>
                <a:ext uri="{FF2B5EF4-FFF2-40B4-BE49-F238E27FC236}">
                  <a16:creationId xmlns:a16="http://schemas.microsoft.com/office/drawing/2014/main" id="{ADEBD79D-E200-0137-C54B-6CAC5C039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0798" y="2120395"/>
              <a:ext cx="1103506" cy="133349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79" name="Text Box 83">
              <a:extLst>
                <a:ext uri="{FF2B5EF4-FFF2-40B4-BE49-F238E27FC236}">
                  <a16:creationId xmlns:a16="http://schemas.microsoft.com/office/drawing/2014/main" id="{129E4CD1-8014-35EE-2312-F44BC0DF8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093" y="1588657"/>
              <a:ext cx="8097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80" name="Line 85">
              <a:extLst>
                <a:ext uri="{FF2B5EF4-FFF2-40B4-BE49-F238E27FC236}">
                  <a16:creationId xmlns:a16="http://schemas.microsoft.com/office/drawing/2014/main" id="{DC99CBB8-2A2A-276A-DD09-408D52693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1985" y="1684361"/>
              <a:ext cx="0" cy="135043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pic>
          <p:nvPicPr>
            <p:cNvPr id="81" name="Picture 102" descr="Kugel">
              <a:extLst>
                <a:ext uri="{FF2B5EF4-FFF2-40B4-BE49-F238E27FC236}">
                  <a16:creationId xmlns:a16="http://schemas.microsoft.com/office/drawing/2014/main" id="{60796572-93D2-9815-10F8-3BDC61BF998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501" y="1517145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656981B3-2A13-48B0-06DE-AC53F7CE3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699" y="1154399"/>
              <a:ext cx="8097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3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pic>
          <p:nvPicPr>
            <p:cNvPr id="83" name="Picture 104" descr="Kugel">
              <a:extLst>
                <a:ext uri="{FF2B5EF4-FFF2-40B4-BE49-F238E27FC236}">
                  <a16:creationId xmlns:a16="http://schemas.microsoft.com/office/drawing/2014/main" id="{4D856F9F-3E7A-147D-7A6D-BA140243359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916" y="2539497"/>
              <a:ext cx="196851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25765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Line 91">
              <a:extLst>
                <a:ext uri="{FF2B5EF4-FFF2-40B4-BE49-F238E27FC236}">
                  <a16:creationId xmlns:a16="http://schemas.microsoft.com/office/drawing/2014/main" id="{C9947869-B80D-21D1-D5BE-BBBB7E78C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7169" y="2691896"/>
              <a:ext cx="262730" cy="3683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85" name="Text Box 92">
              <a:extLst>
                <a:ext uri="{FF2B5EF4-FFF2-40B4-BE49-F238E27FC236}">
                  <a16:creationId xmlns:a16="http://schemas.microsoft.com/office/drawing/2014/main" id="{D0E96110-E19A-3390-065E-940718D27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551" y="2187673"/>
              <a:ext cx="9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200"/>
                </a:lnSpc>
                <a:buBlip>
                  <a:blip r:embed="rId5"/>
                </a:buBlip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ts val="2200"/>
                </a:lnSpc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ts val="2200"/>
                </a:lnSpc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ts val="2200"/>
                </a:lnSpc>
                <a:buBlip>
                  <a:blip r:embed="rId5"/>
                </a:buBlip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ts val="2200"/>
                </a:lnSpc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buBlip>
                  <a:blip r:embed="rId5"/>
                </a:buBlip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latin typeface="+mn-lt"/>
                  <a:ea typeface="ＭＳ Ｐゴシック" pitchFamily="34" charset="-128"/>
                </a:rPr>
                <a:t>FSCP 17</a:t>
              </a:r>
              <a:endParaRPr lang="en-US" altLang="de-DE" sz="1400" b="1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86" name="TextBox 242">
              <a:extLst>
                <a:ext uri="{FF2B5EF4-FFF2-40B4-BE49-F238E27FC236}">
                  <a16:creationId xmlns:a16="http://schemas.microsoft.com/office/drawing/2014/main" id="{B8839B9C-A6E1-B331-CA4F-9E99B543AFAC}"/>
                </a:ext>
              </a:extLst>
            </p:cNvPr>
            <p:cNvSpPr txBox="1"/>
            <p:nvPr/>
          </p:nvSpPr>
          <p:spPr>
            <a:xfrm>
              <a:off x="550872" y="5531065"/>
              <a:ext cx="45512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IEC 61784-3-x:</a:t>
              </a:r>
              <a:br>
                <a:rPr lang="de-DE" sz="1400" dirty="0"/>
              </a:br>
              <a:r>
                <a:rPr lang="de-DE" sz="1400" dirty="0"/>
                <a:t>Collection </a:t>
              </a:r>
              <a:r>
                <a:rPr lang="de-DE" sz="1400" dirty="0" err="1"/>
                <a:t>of</a:t>
              </a:r>
              <a:r>
                <a:rPr lang="de-DE" sz="1400" dirty="0"/>
                <a:t> FSCPs </a:t>
              </a:r>
              <a:r>
                <a:rPr lang="de-DE" sz="1050" i="1" dirty="0"/>
                <a:t>(</a:t>
              </a:r>
              <a:r>
                <a:rPr lang="de-DE" sz="1050" i="1" dirty="0" err="1"/>
                <a:t>Functional</a:t>
              </a:r>
              <a:r>
                <a:rPr lang="de-DE" sz="1050" i="1" dirty="0"/>
                <a:t> </a:t>
              </a:r>
              <a:r>
                <a:rPr lang="de-DE" sz="1050" i="1" dirty="0" err="1"/>
                <a:t>Safety</a:t>
              </a:r>
              <a:r>
                <a:rPr lang="de-DE" sz="1050" i="1" dirty="0"/>
                <a:t> Communication </a:t>
              </a:r>
              <a:r>
                <a:rPr lang="de-DE" sz="1050" i="1" dirty="0" err="1"/>
                <a:t>Profiles</a:t>
              </a:r>
              <a:r>
                <a:rPr lang="de-DE" sz="1050" i="1" dirty="0"/>
                <a:t>)</a:t>
              </a:r>
              <a:endParaRPr lang="de-DE" sz="1400" i="1" dirty="0"/>
            </a:p>
          </p:txBody>
        </p:sp>
        <p:pic>
          <p:nvPicPr>
            <p:cNvPr id="87" name="Picture 4" descr="See the source image">
              <a:extLst>
                <a:ext uri="{FF2B5EF4-FFF2-40B4-BE49-F238E27FC236}">
                  <a16:creationId xmlns:a16="http://schemas.microsoft.com/office/drawing/2014/main" id="{093F1219-23F7-F668-B83E-86DAC30BC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1352903" y="2967226"/>
              <a:ext cx="1131282" cy="1011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3D6B8A78-EBCA-EBFE-4B0A-E9351AD7B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532" y="3890436"/>
              <a:ext cx="1243346" cy="61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600DFDDD-9ADA-7710-B6D6-68457BF7B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0800" y="1711126"/>
              <a:ext cx="781050" cy="58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0">
              <a:extLst>
                <a:ext uri="{FF2B5EF4-FFF2-40B4-BE49-F238E27FC236}">
                  <a16:creationId xmlns:a16="http://schemas.microsoft.com/office/drawing/2014/main" id="{ED7DF802-BEC0-6B86-DA0E-47525AF98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1361" y="4433304"/>
              <a:ext cx="1730269" cy="491998"/>
            </a:xfrm>
            <a:prstGeom prst="rect">
              <a:avLst/>
            </a:prstGeom>
          </p:spPr>
        </p:pic>
        <p:pic>
          <p:nvPicPr>
            <p:cNvPr id="91" name="Picture 23" descr="Icon&#10;&#10;Description automatically generated">
              <a:extLst>
                <a:ext uri="{FF2B5EF4-FFF2-40B4-BE49-F238E27FC236}">
                  <a16:creationId xmlns:a16="http://schemas.microsoft.com/office/drawing/2014/main" id="{54A288C8-BB9A-9E94-0791-F5C1C9B1A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4564516" y="3225293"/>
              <a:ext cx="821069" cy="773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29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Situation for Manufacturers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39D3CCC-1DC7-198A-D385-B49E50FC1F78}"/>
              </a:ext>
            </a:extLst>
          </p:cNvPr>
          <p:cNvCxnSpPr/>
          <p:nvPr/>
        </p:nvCxnSpPr>
        <p:spPr bwMode="auto">
          <a:xfrm>
            <a:off x="874986" y="2330680"/>
            <a:ext cx="63751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CC4A8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F8E0E-2AB6-4C1F-CAB4-4F11E233C7D0}"/>
              </a:ext>
            </a:extLst>
          </p:cNvPr>
          <p:cNvCxnSpPr/>
          <p:nvPr/>
        </p:nvCxnSpPr>
        <p:spPr bwMode="auto">
          <a:xfrm>
            <a:off x="799518" y="2330680"/>
            <a:ext cx="63751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42">
            <a:extLst>
              <a:ext uri="{FF2B5EF4-FFF2-40B4-BE49-F238E27FC236}">
                <a16:creationId xmlns:a16="http://schemas.microsoft.com/office/drawing/2014/main" id="{F65E3350-48C9-963D-17A5-4A2E09426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87" y="1154592"/>
            <a:ext cx="1183944" cy="1521411"/>
          </a:xfrm>
          <a:prstGeom prst="rect">
            <a:avLst/>
          </a:prstGeom>
        </p:spPr>
      </p:pic>
      <p:cxnSp>
        <p:nvCxnSpPr>
          <p:cNvPr id="10" name="Gerader Verbinder 45">
            <a:extLst>
              <a:ext uri="{FF2B5EF4-FFF2-40B4-BE49-F238E27FC236}">
                <a16:creationId xmlns:a16="http://schemas.microsoft.com/office/drawing/2014/main" id="{2E53F654-8692-2F61-C536-045B51EB50A6}"/>
              </a:ext>
            </a:extLst>
          </p:cNvPr>
          <p:cNvCxnSpPr/>
          <p:nvPr/>
        </p:nvCxnSpPr>
        <p:spPr bwMode="auto">
          <a:xfrm flipV="1">
            <a:off x="2017077" y="2326434"/>
            <a:ext cx="0" cy="16373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8">
            <a:extLst>
              <a:ext uri="{FF2B5EF4-FFF2-40B4-BE49-F238E27FC236}">
                <a16:creationId xmlns:a16="http://schemas.microsoft.com/office/drawing/2014/main" id="{393EC76A-44B8-5598-A097-82C476C67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35" y="3531612"/>
            <a:ext cx="439173" cy="562861"/>
          </a:xfrm>
          <a:prstGeom prst="rect">
            <a:avLst/>
          </a:prstGeom>
        </p:spPr>
      </p:pic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B720ECE3-AD57-78CB-6EC6-BCBC617B5867}"/>
              </a:ext>
            </a:extLst>
          </p:cNvPr>
          <p:cNvCxnSpPr/>
          <p:nvPr/>
        </p:nvCxnSpPr>
        <p:spPr bwMode="auto">
          <a:xfrm flipV="1">
            <a:off x="2472379" y="1737427"/>
            <a:ext cx="0" cy="5846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7">
            <a:extLst>
              <a:ext uri="{FF2B5EF4-FFF2-40B4-BE49-F238E27FC236}">
                <a16:creationId xmlns:a16="http://schemas.microsoft.com/office/drawing/2014/main" id="{E7AD06F2-8325-903D-F5A3-AE77547C370E}"/>
              </a:ext>
            </a:extLst>
          </p:cNvPr>
          <p:cNvCxnSpPr/>
          <p:nvPr/>
        </p:nvCxnSpPr>
        <p:spPr bwMode="auto">
          <a:xfrm>
            <a:off x="2468915" y="1798558"/>
            <a:ext cx="0" cy="5321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CC4A8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Verbinder: gewinkelt 19">
            <a:extLst>
              <a:ext uri="{FF2B5EF4-FFF2-40B4-BE49-F238E27FC236}">
                <a16:creationId xmlns:a16="http://schemas.microsoft.com/office/drawing/2014/main" id="{68BFF377-6981-6BA9-2D9F-AC356141474E}"/>
              </a:ext>
            </a:extLst>
          </p:cNvPr>
          <p:cNvCxnSpPr/>
          <p:nvPr/>
        </p:nvCxnSpPr>
        <p:spPr bwMode="auto">
          <a:xfrm rot="16200000" flipH="1">
            <a:off x="4647326" y="2465972"/>
            <a:ext cx="424656" cy="168742"/>
          </a:xfrm>
          <a:prstGeom prst="bentConnector3">
            <a:avLst>
              <a:gd name="adj1" fmla="val 97531"/>
            </a:avLst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46">
            <a:extLst>
              <a:ext uri="{FF2B5EF4-FFF2-40B4-BE49-F238E27FC236}">
                <a16:creationId xmlns:a16="http://schemas.microsoft.com/office/drawing/2014/main" id="{61583E7B-13AA-FBC5-70CE-B7534B0511BF}"/>
              </a:ext>
            </a:extLst>
          </p:cNvPr>
          <p:cNvSpPr txBox="1"/>
          <p:nvPr/>
        </p:nvSpPr>
        <p:spPr>
          <a:xfrm>
            <a:off x="5143358" y="3286292"/>
            <a:ext cx="706874" cy="3034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50">
                <a:latin typeface="PxC GillAltOneMT" panose="020B0602020104020203" pitchFamily="34" charset="0"/>
              </a:rPr>
              <a:t>Remote I/O with FS modules</a:t>
            </a:r>
          </a:p>
        </p:txBody>
      </p:sp>
      <p:sp>
        <p:nvSpPr>
          <p:cNvPr id="16" name="Textfeld 48">
            <a:extLst>
              <a:ext uri="{FF2B5EF4-FFF2-40B4-BE49-F238E27FC236}">
                <a16:creationId xmlns:a16="http://schemas.microsoft.com/office/drawing/2014/main" id="{1E8F2F2F-39D6-E465-D011-0B3932E9F93D}"/>
              </a:ext>
            </a:extLst>
          </p:cNvPr>
          <p:cNvSpPr txBox="1"/>
          <p:nvPr/>
        </p:nvSpPr>
        <p:spPr>
          <a:xfrm>
            <a:off x="799518" y="2391017"/>
            <a:ext cx="1317011" cy="3034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50">
                <a:latin typeface="PxC GillAltOneMT" panose="020B0602020104020203" pitchFamily="34" charset="0"/>
              </a:rPr>
              <a:t>Fieldbus &amp; Functional Safety Communication Profile</a:t>
            </a:r>
          </a:p>
        </p:txBody>
      </p:sp>
      <p:cxnSp>
        <p:nvCxnSpPr>
          <p:cNvPr id="17" name="Verbinder: gewinkelt 64">
            <a:extLst>
              <a:ext uri="{FF2B5EF4-FFF2-40B4-BE49-F238E27FC236}">
                <a16:creationId xmlns:a16="http://schemas.microsoft.com/office/drawing/2014/main" id="{44839026-6ADB-696B-3845-B52E55961EE8}"/>
              </a:ext>
            </a:extLst>
          </p:cNvPr>
          <p:cNvCxnSpPr/>
          <p:nvPr/>
        </p:nvCxnSpPr>
        <p:spPr bwMode="auto">
          <a:xfrm rot="5400000">
            <a:off x="4459125" y="3766787"/>
            <a:ext cx="765039" cy="204763"/>
          </a:xfrm>
          <a:prstGeom prst="bentConnector3">
            <a:avLst>
              <a:gd name="adj1" fmla="val 165"/>
            </a:avLst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Grafik 16">
            <a:extLst>
              <a:ext uri="{FF2B5EF4-FFF2-40B4-BE49-F238E27FC236}">
                <a16:creationId xmlns:a16="http://schemas.microsoft.com/office/drawing/2014/main" id="{DEAE6728-4554-D53E-D894-211ED31606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21" y="2542746"/>
            <a:ext cx="295570" cy="1163355"/>
          </a:xfrm>
          <a:prstGeom prst="rect">
            <a:avLst/>
          </a:prstGeom>
        </p:spPr>
      </p:pic>
      <p:sp>
        <p:nvSpPr>
          <p:cNvPr id="19" name="Textfeld 69">
            <a:extLst>
              <a:ext uri="{FF2B5EF4-FFF2-40B4-BE49-F238E27FC236}">
                <a16:creationId xmlns:a16="http://schemas.microsoft.com/office/drawing/2014/main" id="{6D2FA2AB-7691-BC71-73BB-1ED2415DB07B}"/>
              </a:ext>
            </a:extLst>
          </p:cNvPr>
          <p:cNvSpPr txBox="1"/>
          <p:nvPr/>
        </p:nvSpPr>
        <p:spPr>
          <a:xfrm>
            <a:off x="4841645" y="3822647"/>
            <a:ext cx="916455" cy="3034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1050">
                <a:latin typeface="PxC GillAltOneMT" panose="020B0602020104020203" pitchFamily="34" charset="0"/>
              </a:rPr>
              <a:t>More or less standardized interfaces</a:t>
            </a:r>
          </a:p>
        </p:txBody>
      </p:sp>
      <p:pic>
        <p:nvPicPr>
          <p:cNvPr id="20" name="Picture 68">
            <a:extLst>
              <a:ext uri="{FF2B5EF4-FFF2-40B4-BE49-F238E27FC236}">
                <a16:creationId xmlns:a16="http://schemas.microsoft.com/office/drawing/2014/main" id="{7EE2934E-AF35-0AD5-C433-5B85A10293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5086" r="26250"/>
          <a:stretch/>
        </p:blipFill>
        <p:spPr>
          <a:xfrm rot="16200000">
            <a:off x="4539383" y="4116727"/>
            <a:ext cx="170942" cy="284095"/>
          </a:xfrm>
          <a:prstGeom prst="rect">
            <a:avLst/>
          </a:prstGeom>
        </p:spPr>
      </p:pic>
      <p:cxnSp>
        <p:nvCxnSpPr>
          <p:cNvPr id="21" name="Gerader Verbinder 80">
            <a:extLst>
              <a:ext uri="{FF2B5EF4-FFF2-40B4-BE49-F238E27FC236}">
                <a16:creationId xmlns:a16="http://schemas.microsoft.com/office/drawing/2014/main" id="{2FAB02C3-388D-3EFE-4C3B-E85FC126B2C1}"/>
              </a:ext>
            </a:extLst>
          </p:cNvPr>
          <p:cNvCxnSpPr/>
          <p:nvPr/>
        </p:nvCxnSpPr>
        <p:spPr bwMode="auto">
          <a:xfrm flipV="1">
            <a:off x="6790656" y="2326435"/>
            <a:ext cx="0" cy="7620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Grafik 79" descr="Ein Bild, das weiß enthält.&#10;&#10;Automatisch generierte Beschreibung">
            <a:extLst>
              <a:ext uri="{FF2B5EF4-FFF2-40B4-BE49-F238E27FC236}">
                <a16:creationId xmlns:a16="http://schemas.microsoft.com/office/drawing/2014/main" id="{DFDE53CA-8288-60A8-7386-7F77A852A4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37" y="2837059"/>
            <a:ext cx="884528" cy="574726"/>
          </a:xfrm>
          <a:prstGeom prst="rect">
            <a:avLst/>
          </a:prstGeom>
        </p:spPr>
      </p:pic>
      <p:pic>
        <p:nvPicPr>
          <p:cNvPr id="27" name="Grafik 109">
            <a:extLst>
              <a:ext uri="{FF2B5EF4-FFF2-40B4-BE49-F238E27FC236}">
                <a16:creationId xmlns:a16="http://schemas.microsoft.com/office/drawing/2014/main" id="{FC5225E6-7346-31C2-149B-CC483889DE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56043" b="14613"/>
          <a:stretch/>
        </p:blipFill>
        <p:spPr>
          <a:xfrm>
            <a:off x="2783479" y="2924313"/>
            <a:ext cx="366898" cy="650593"/>
          </a:xfrm>
          <a:prstGeom prst="rect">
            <a:avLst/>
          </a:prstGeom>
        </p:spPr>
      </p:pic>
      <p:cxnSp>
        <p:nvCxnSpPr>
          <p:cNvPr id="28" name="Verbinder: gewinkelt 40">
            <a:extLst>
              <a:ext uri="{FF2B5EF4-FFF2-40B4-BE49-F238E27FC236}">
                <a16:creationId xmlns:a16="http://schemas.microsoft.com/office/drawing/2014/main" id="{1436C562-129D-0080-7670-2A8395A89299}"/>
              </a:ext>
            </a:extLst>
          </p:cNvPr>
          <p:cNvCxnSpPr/>
          <p:nvPr/>
        </p:nvCxnSpPr>
        <p:spPr bwMode="auto">
          <a:xfrm rot="5400000">
            <a:off x="2553581" y="2849931"/>
            <a:ext cx="1236890" cy="213061"/>
          </a:xfrm>
          <a:prstGeom prst="bentConnector3">
            <a:avLst>
              <a:gd name="adj1" fmla="val 107115"/>
            </a:avLst>
          </a:prstGeom>
          <a:solidFill>
            <a:schemeClr val="accent1"/>
          </a:solidFill>
          <a:ln w="28575" cap="flat" cmpd="sng" algn="ctr">
            <a:solidFill>
              <a:srgbClr val="F9D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E88E7E-30F3-5DB0-A8D8-833152832A15}"/>
              </a:ext>
            </a:extLst>
          </p:cNvPr>
          <p:cNvGrpSpPr/>
          <p:nvPr/>
        </p:nvGrpSpPr>
        <p:grpSpPr>
          <a:xfrm>
            <a:off x="830948" y="1232266"/>
            <a:ext cx="5792196" cy="2792183"/>
            <a:chOff x="818252" y="1209188"/>
            <a:chExt cx="5792196" cy="2792183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E7EB59E9-E49F-0C17-0C84-58A71812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82501" y="1976563"/>
              <a:ext cx="650395" cy="225098"/>
            </a:xfrm>
            <a:prstGeom prst="rect">
              <a:avLst/>
            </a:prstGeom>
          </p:spPr>
        </p:pic>
        <p:pic>
          <p:nvPicPr>
            <p:cNvPr id="7" name="Picture 9" descr="Graphical user interface, calendar&#10;&#10;Description automatically generated">
              <a:extLst>
                <a:ext uri="{FF2B5EF4-FFF2-40B4-BE49-F238E27FC236}">
                  <a16:creationId xmlns:a16="http://schemas.microsoft.com/office/drawing/2014/main" id="{AD3EBC2B-9073-201A-7E5E-72AF2D8A6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9" t="18462" r="70208" b="73903"/>
            <a:stretch/>
          </p:blipFill>
          <p:spPr>
            <a:xfrm>
              <a:off x="818252" y="1966041"/>
              <a:ext cx="783441" cy="252398"/>
            </a:xfrm>
            <a:prstGeom prst="rect">
              <a:avLst/>
            </a:prstGeom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9937AAC4-90CC-2A31-32D8-6FED230F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5268" y="3826099"/>
              <a:ext cx="506425" cy="175272"/>
            </a:xfrm>
            <a:prstGeom prst="rect">
              <a:avLst/>
            </a:prstGeom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7D46CD10-54A9-A328-22E8-35435DE3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7031" y="3410529"/>
              <a:ext cx="506425" cy="175272"/>
            </a:xfrm>
            <a:prstGeom prst="rect">
              <a:avLst/>
            </a:prstGeom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CE2573A7-B4B0-AFC4-75FE-7B0D0E8A7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1133" y="2727625"/>
              <a:ext cx="506425" cy="175272"/>
            </a:xfrm>
            <a:prstGeom prst="rect">
              <a:avLst/>
            </a:prstGeom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47AA48E5-AB1A-44F5-7BE7-CB13AF76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4023" y="3111020"/>
              <a:ext cx="506425" cy="175272"/>
            </a:xfrm>
            <a:prstGeom prst="rect">
              <a:avLst/>
            </a:prstGeom>
          </p:spPr>
        </p:pic>
        <p:sp>
          <p:nvSpPr>
            <p:cNvPr id="32" name="Rechteck 3">
              <a:extLst>
                <a:ext uri="{FF2B5EF4-FFF2-40B4-BE49-F238E27FC236}">
                  <a16:creationId xmlns:a16="http://schemas.microsoft.com/office/drawing/2014/main" id="{45134084-1D1A-E541-8F28-7DDB1FE0FBD4}"/>
                </a:ext>
              </a:extLst>
            </p:cNvPr>
            <p:cNvSpPr/>
            <p:nvPr/>
          </p:nvSpPr>
          <p:spPr>
            <a:xfrm>
              <a:off x="1924503" y="1209188"/>
              <a:ext cx="1088824" cy="5216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800" dirty="0" err="1"/>
                <a:t>FSoE</a:t>
              </a:r>
              <a:r>
                <a:rPr lang="en-GB" sz="1800" dirty="0"/>
                <a:t> - Host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4C6243-EAC6-E9D1-08D5-77FD37B0391D}"/>
              </a:ext>
            </a:extLst>
          </p:cNvPr>
          <p:cNvGrpSpPr/>
          <p:nvPr/>
        </p:nvGrpSpPr>
        <p:grpSpPr>
          <a:xfrm>
            <a:off x="648571" y="1234009"/>
            <a:ext cx="5972212" cy="2949118"/>
            <a:chOff x="625949" y="1211744"/>
            <a:chExt cx="5972212" cy="2949118"/>
          </a:xfrm>
        </p:grpSpPr>
        <p:pic>
          <p:nvPicPr>
            <p:cNvPr id="34" name="Picture 4" descr="See the source image">
              <a:extLst>
                <a:ext uri="{FF2B5EF4-FFF2-40B4-BE49-F238E27FC236}">
                  <a16:creationId xmlns:a16="http://schemas.microsoft.com/office/drawing/2014/main" id="{449075D0-4C11-D053-5B4C-AEC1AB3D8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1489018" y="1707951"/>
              <a:ext cx="734484" cy="6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468979F-D444-EE6C-3095-5A197618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5949" y="1787916"/>
              <a:ext cx="938638" cy="469320"/>
            </a:xfrm>
            <a:prstGeom prst="rect">
              <a:avLst/>
            </a:prstGeom>
          </p:spPr>
        </p:pic>
        <p:sp>
          <p:nvSpPr>
            <p:cNvPr id="30" name="Rechteck 3">
              <a:extLst>
                <a:ext uri="{FF2B5EF4-FFF2-40B4-BE49-F238E27FC236}">
                  <a16:creationId xmlns:a16="http://schemas.microsoft.com/office/drawing/2014/main" id="{5BD4D473-9489-1D71-2BB0-1D6DD93D0BFC}"/>
                </a:ext>
              </a:extLst>
            </p:cNvPr>
            <p:cNvSpPr/>
            <p:nvPr/>
          </p:nvSpPr>
          <p:spPr>
            <a:xfrm>
              <a:off x="1918018" y="1211744"/>
              <a:ext cx="1088824" cy="5216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800" dirty="0"/>
                <a:t>Cip Safety Scanner</a:t>
              </a:r>
            </a:p>
          </p:txBody>
        </p:sp>
        <p:pic>
          <p:nvPicPr>
            <p:cNvPr id="41" name="Picture 4" descr="See the source image">
              <a:extLst>
                <a:ext uri="{FF2B5EF4-FFF2-40B4-BE49-F238E27FC236}">
                  <a16:creationId xmlns:a16="http://schemas.microsoft.com/office/drawing/2014/main" id="{754D45B5-55AA-D2DC-9040-35C6943297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929636" y="3531612"/>
              <a:ext cx="734484" cy="6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" descr="See the source image">
              <a:extLst>
                <a:ext uri="{FF2B5EF4-FFF2-40B4-BE49-F238E27FC236}">
                  <a16:creationId xmlns:a16="http://schemas.microsoft.com/office/drawing/2014/main" id="{24F7F466-46CA-E618-BBE1-1796D493C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2270869" y="3194695"/>
              <a:ext cx="734484" cy="6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" descr="See the source image">
              <a:extLst>
                <a:ext uri="{FF2B5EF4-FFF2-40B4-BE49-F238E27FC236}">
                  <a16:creationId xmlns:a16="http://schemas.microsoft.com/office/drawing/2014/main" id="{9A45572E-2E7B-4A9D-A95A-6AD61A51C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5043423" y="2493589"/>
              <a:ext cx="734484" cy="6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" descr="See the source image">
              <a:extLst>
                <a:ext uri="{FF2B5EF4-FFF2-40B4-BE49-F238E27FC236}">
                  <a16:creationId xmlns:a16="http://schemas.microsoft.com/office/drawing/2014/main" id="{2F25951D-3401-C9F8-BB55-7B796138D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55" r="48383" b="35748"/>
            <a:stretch/>
          </p:blipFill>
          <p:spPr bwMode="auto">
            <a:xfrm>
              <a:off x="5863677" y="2866725"/>
              <a:ext cx="734484" cy="629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41E87B-3A99-0779-021E-1199F10B6FB9}"/>
              </a:ext>
            </a:extLst>
          </p:cNvPr>
          <p:cNvGrpSpPr/>
          <p:nvPr/>
        </p:nvGrpSpPr>
        <p:grpSpPr>
          <a:xfrm>
            <a:off x="625799" y="1234910"/>
            <a:ext cx="5950027" cy="2945081"/>
            <a:chOff x="613738" y="1215781"/>
            <a:chExt cx="5950027" cy="2945081"/>
          </a:xfrm>
        </p:grpSpPr>
        <p:sp>
          <p:nvSpPr>
            <p:cNvPr id="33" name="Rechteck 3">
              <a:extLst>
                <a:ext uri="{FF2B5EF4-FFF2-40B4-BE49-F238E27FC236}">
                  <a16:creationId xmlns:a16="http://schemas.microsoft.com/office/drawing/2014/main" id="{47ADDC72-964C-D580-5BA1-FE17870A3475}"/>
                </a:ext>
              </a:extLst>
            </p:cNvPr>
            <p:cNvSpPr/>
            <p:nvPr/>
          </p:nvSpPr>
          <p:spPr>
            <a:xfrm>
              <a:off x="1924503" y="1215781"/>
              <a:ext cx="1088824" cy="52163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800" dirty="0" err="1"/>
                <a:t>PROFIsafe</a:t>
              </a:r>
              <a:r>
                <a:rPr lang="en-GB" sz="1800" dirty="0"/>
                <a:t> Controller</a:t>
              </a:r>
            </a:p>
          </p:txBody>
        </p:sp>
        <p:pic>
          <p:nvPicPr>
            <p:cNvPr id="36" name="Picture 10" descr="Graphical user interface, calendar&#10;&#10;Description automatically generated">
              <a:extLst>
                <a:ext uri="{FF2B5EF4-FFF2-40B4-BE49-F238E27FC236}">
                  <a16:creationId xmlns:a16="http://schemas.microsoft.com/office/drawing/2014/main" id="{174D3B1F-ABA8-A13E-F1FD-3B866546F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4" t="25373" r="70208" b="62384"/>
            <a:stretch/>
          </p:blipFill>
          <p:spPr>
            <a:xfrm>
              <a:off x="613738" y="1827369"/>
              <a:ext cx="987955" cy="419842"/>
            </a:xfrm>
            <a:prstGeom prst="rect">
              <a:avLst/>
            </a:prstGeom>
          </p:spPr>
        </p:pic>
        <p:pic>
          <p:nvPicPr>
            <p:cNvPr id="46" name="Picture 23" descr="Icon&#10;&#10;Description automatically generated">
              <a:extLst>
                <a:ext uri="{FF2B5EF4-FFF2-40B4-BE49-F238E27FC236}">
                  <a16:creationId xmlns:a16="http://schemas.microsoft.com/office/drawing/2014/main" id="{2438EFD0-97A9-9080-4A47-1B54FFD90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1540591" y="1757679"/>
              <a:ext cx="631337" cy="569670"/>
            </a:xfrm>
            <a:prstGeom prst="rect">
              <a:avLst/>
            </a:prstGeom>
          </p:spPr>
        </p:pic>
        <p:pic>
          <p:nvPicPr>
            <p:cNvPr id="47" name="Picture 23" descr="Icon&#10;&#10;Description automatically generated">
              <a:extLst>
                <a:ext uri="{FF2B5EF4-FFF2-40B4-BE49-F238E27FC236}">
                  <a16:creationId xmlns:a16="http://schemas.microsoft.com/office/drawing/2014/main" id="{4F167089-DCF3-5D48-5D6C-2D3002370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998219" y="3591192"/>
              <a:ext cx="631337" cy="569670"/>
            </a:xfrm>
            <a:prstGeom prst="rect">
              <a:avLst/>
            </a:prstGeom>
          </p:spPr>
        </p:pic>
        <p:pic>
          <p:nvPicPr>
            <p:cNvPr id="48" name="Picture 23" descr="Icon&#10;&#10;Description automatically generated">
              <a:extLst>
                <a:ext uri="{FF2B5EF4-FFF2-40B4-BE49-F238E27FC236}">
                  <a16:creationId xmlns:a16="http://schemas.microsoft.com/office/drawing/2014/main" id="{9F151B93-F9B9-85CE-67E0-C7871E73E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2305978" y="3344065"/>
              <a:ext cx="631337" cy="569670"/>
            </a:xfrm>
            <a:prstGeom prst="rect">
              <a:avLst/>
            </a:prstGeom>
          </p:spPr>
        </p:pic>
        <p:pic>
          <p:nvPicPr>
            <p:cNvPr id="49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A1561F-3387-87D2-F33A-DEFBF3627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5150144" y="2523379"/>
              <a:ext cx="631337" cy="569670"/>
            </a:xfrm>
            <a:prstGeom prst="rect">
              <a:avLst/>
            </a:prstGeom>
          </p:spPr>
        </p:pic>
        <p:pic>
          <p:nvPicPr>
            <p:cNvPr id="35" name="Picture 23" descr="Icon&#10;&#10;Description automatically generated">
              <a:extLst>
                <a:ext uri="{FF2B5EF4-FFF2-40B4-BE49-F238E27FC236}">
                  <a16:creationId xmlns:a16="http://schemas.microsoft.com/office/drawing/2014/main" id="{41D66FC6-7E82-E2D8-66C6-03012836B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2" t="2466" r="21988" b="-2466"/>
            <a:stretch/>
          </p:blipFill>
          <p:spPr>
            <a:xfrm>
              <a:off x="5932428" y="2926305"/>
              <a:ext cx="631337" cy="569670"/>
            </a:xfrm>
            <a:prstGeom prst="rect">
              <a:avLst/>
            </a:prstGeom>
          </p:spPr>
        </p:pic>
      </p:grpSp>
      <p:pic>
        <p:nvPicPr>
          <p:cNvPr id="51" name="12s">
            <a:hlinkClick r:id="" action="ppaction://media"/>
            <a:extLst>
              <a:ext uri="{FF2B5EF4-FFF2-40B4-BE49-F238E27FC236}">
                <a16:creationId xmlns:a16="http://schemas.microsoft.com/office/drawing/2014/main" id="{B5776239-3EC9-3E1B-C72B-3A9F16BAD4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49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1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5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3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1" bmkName="Bookmark 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1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8B555FD-47BC-910A-D226-939BE4FC3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Situation for Customers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662934-0CB5-7096-5C05-0AC68E727A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Machine builder decides on type of fieldbus to be used depending on deployment case</a:t>
            </a:r>
          </a:p>
          <a:p>
            <a:r>
              <a:rPr lang="en-GB" dirty="0"/>
              <a:t>Thus, specific devices for each fieldbus with separate spares inventory, version maintenance and service are required</a:t>
            </a:r>
          </a:p>
          <a:p>
            <a:r>
              <a:rPr lang="en-GB" dirty="0"/>
              <a:t>Thus, high degree of persistence to stay with "classic" interfaces such as OSSD, 4 to 20 mA, and etc. on "remote IO" field devices, since they are independent from fieldbus</a:t>
            </a:r>
          </a:p>
          <a:p>
            <a:endParaRPr lang="en-GB" dirty="0"/>
          </a:p>
        </p:txBody>
      </p:sp>
      <p:pic>
        <p:nvPicPr>
          <p:cNvPr id="33" name="Bildplatzhalter 6">
            <a:extLst>
              <a:ext uri="{FF2B5EF4-FFF2-40B4-BE49-F238E27FC236}">
                <a16:creationId xmlns:a16="http://schemas.microsoft.com/office/drawing/2014/main" id="{84AE2838-6068-0293-69B5-4A9E1DEA93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6351"/>
          <a:stretch/>
        </p:blipFill>
        <p:spPr>
          <a:xfrm>
            <a:off x="4762500" y="915988"/>
            <a:ext cx="4129088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8B555FD-47BC-910A-D226-939BE4FC3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Situation for Customers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662934-0CB5-7096-5C05-0AC68E727A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However: no connection to Internet-of-Things (IoT) and Industry 4.0</a:t>
            </a:r>
          </a:p>
          <a:p>
            <a:r>
              <a:rPr lang="en-GB" dirty="0"/>
              <a:t>Numerous new applications: (see "Smart Manufacturing")</a:t>
            </a:r>
            <a:br>
              <a:rPr lang="en-GB" dirty="0"/>
            </a:br>
            <a:r>
              <a:rPr lang="en-GB" dirty="0"/>
              <a:t>- New sensor technologies, e.g. strain, torque, pressure, multi-sensing, and etc.</a:t>
            </a:r>
            <a:br>
              <a:rPr lang="en-GB" dirty="0"/>
            </a:br>
            <a:r>
              <a:rPr lang="en-GB" dirty="0"/>
              <a:t>- More measuring sensors, e.g. object types, distance</a:t>
            </a:r>
            <a:br>
              <a:rPr lang="en-GB" dirty="0"/>
            </a:br>
            <a:r>
              <a:rPr lang="en-GB" dirty="0"/>
              <a:t>- Mechatronics, e.g. combinations sensors/actuators</a:t>
            </a:r>
          </a:p>
          <a:p>
            <a:r>
              <a:rPr lang="en-GB" dirty="0"/>
              <a:t>Progressive miniaturization</a:t>
            </a:r>
          </a:p>
          <a:p>
            <a:endParaRPr lang="en-GB" dirty="0"/>
          </a:p>
        </p:txBody>
      </p:sp>
      <p:pic>
        <p:nvPicPr>
          <p:cNvPr id="2" name="Bildplatzhalter 6">
            <a:extLst>
              <a:ext uri="{FF2B5EF4-FFF2-40B4-BE49-F238E27FC236}">
                <a16:creationId xmlns:a16="http://schemas.microsoft.com/office/drawing/2014/main" id="{87FE5FC5-CC06-A3C8-3A95-9EB83525267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6351"/>
          <a:stretch/>
        </p:blipFill>
        <p:spPr>
          <a:xfrm>
            <a:off x="4762500" y="915988"/>
            <a:ext cx="4129088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8B555FD-47BC-910A-D226-939BE4FC3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662934-0CB5-7096-5C05-0AC68E727A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How is this issue solved in automation?</a:t>
            </a:r>
          </a:p>
          <a:p>
            <a:pPr lvl="1"/>
            <a:r>
              <a:rPr lang="en-GB" dirty="0"/>
              <a:t>Standard Sensor / Actuator Communications profile independent of the fieldbus</a:t>
            </a:r>
          </a:p>
          <a:p>
            <a:pPr lvl="1"/>
            <a:r>
              <a:rPr lang="en-GB" dirty="0"/>
              <a:t>Point – Point Communication</a:t>
            </a:r>
          </a:p>
          <a:p>
            <a:pPr lvl="1"/>
            <a:r>
              <a:rPr lang="en-GB" dirty="0"/>
              <a:t>Standard IO support through hardware support</a:t>
            </a:r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DA970B-E666-079E-AF25-3657A893B3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309" r="33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Rechteck 119">
            <a:extLst>
              <a:ext uri="{FF2B5EF4-FFF2-40B4-BE49-F238E27FC236}">
                <a16:creationId xmlns:a16="http://schemas.microsoft.com/office/drawing/2014/main" id="{B5A9F3A8-C407-1E5A-C347-B745839FEFC2}"/>
              </a:ext>
            </a:extLst>
          </p:cNvPr>
          <p:cNvSpPr/>
          <p:nvPr/>
        </p:nvSpPr>
        <p:spPr>
          <a:xfrm>
            <a:off x="490010" y="3377368"/>
            <a:ext cx="3827990" cy="10676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71991" tIns="71991" rIns="71991" bIns="719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IO-Link</a:t>
            </a:r>
          </a:p>
        </p:txBody>
      </p:sp>
    </p:spTree>
    <p:extLst>
      <p:ext uri="{BB962C8B-B14F-4D97-AF65-F5344CB8AC3E}">
        <p14:creationId xmlns:p14="http://schemas.microsoft.com/office/powerpoint/2010/main" val="8168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CAA79B-F6B9-4020-A33E-B35BAB2559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defPPr>
              <a:defRPr lang="de-DE"/>
            </a:defPPr>
            <a:lvl1pPr marL="0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134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7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84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5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06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6801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935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9068" algn="l" defTabSz="612267" rtl="0" eaLnBrk="1" latinLnBrk="0" hangingPunct="1"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Happened to Profibus? – IO-Link Safety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0AA6BA-2286-4DCB-BF21-26F60EF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e-DE"/>
            </a:defPPr>
            <a:lvl1pPr marL="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5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35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13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90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68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46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24" algn="l" defTabSz="816356" rtl="0" eaLnBrk="1" latinLnBrk="0" hangingPunct="1"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IO Link -Standardisation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0748373D-5141-0089-FBB4-CC58D7FE0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0200" y="914400"/>
            <a:ext cx="3684387" cy="3816350"/>
          </a:xfrm>
        </p:spPr>
        <p:txBody>
          <a:bodyPr/>
          <a:lstStyle/>
          <a:p>
            <a:r>
              <a:rPr lang="en-GB" dirty="0"/>
              <a:t>Standard Hardware configuration</a:t>
            </a:r>
          </a:p>
          <a:p>
            <a:pPr lvl="1"/>
            <a:r>
              <a:rPr lang="en-GB" dirty="0"/>
              <a:t>Power, IO, Communications</a:t>
            </a:r>
          </a:p>
          <a:p>
            <a:pPr lvl="1"/>
            <a:r>
              <a:rPr lang="en-GB" dirty="0"/>
              <a:t>Function Parameterised in IO-Link Master</a:t>
            </a:r>
          </a:p>
          <a:p>
            <a:endParaRPr lang="en-GB" dirty="0"/>
          </a:p>
          <a:p>
            <a:r>
              <a:rPr lang="en-GB" dirty="0"/>
              <a:t>IO-Link Sensor / Actuator</a:t>
            </a:r>
          </a:p>
          <a:p>
            <a:pPr lvl="1"/>
            <a:r>
              <a:rPr lang="en-GB" dirty="0"/>
              <a:t>Standard Connection</a:t>
            </a:r>
          </a:p>
          <a:p>
            <a:pPr lvl="1"/>
            <a:r>
              <a:rPr lang="en-GB" dirty="0"/>
              <a:t>Functionality / setup defined in a standardised IODD file for IO-Link Master software</a:t>
            </a:r>
          </a:p>
          <a:p>
            <a:pPr lvl="1"/>
            <a:r>
              <a:rPr lang="en-GB" dirty="0"/>
              <a:t>Setup of IO-Link device can be checked and stored in IO-Link master or controller.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F2A914-D42C-3E21-194F-ACECFA2677FD}"/>
              </a:ext>
            </a:extLst>
          </p:cNvPr>
          <p:cNvGrpSpPr/>
          <p:nvPr/>
        </p:nvGrpSpPr>
        <p:grpSpPr>
          <a:xfrm>
            <a:off x="250833" y="912623"/>
            <a:ext cx="4931771" cy="3534863"/>
            <a:chOff x="250833" y="912623"/>
            <a:chExt cx="4931771" cy="35348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345399-96AD-404A-81F1-8A17F2A7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175" y="918937"/>
              <a:ext cx="946150" cy="154463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de-DE" sz="1000">
                <a:latin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CB887B46-D0BE-4EF6-B3FD-A531B62E3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37" y="1077687"/>
              <a:ext cx="144463" cy="7143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6A8A74B7-B528-417D-B3A1-4871E2021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37" y="1369787"/>
              <a:ext cx="144463" cy="7143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FEA7A90F-2C55-4D45-A853-99B70BD42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37" y="1657124"/>
              <a:ext cx="144463" cy="7143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16B31CB0-62E9-4AFA-805D-B5752E63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37" y="1942874"/>
              <a:ext cx="144463" cy="7143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47527FDD-E8F5-4346-AEA3-3D5643CA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37" y="2225449"/>
              <a:ext cx="144463" cy="7143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9EA9442-E80F-26A7-3742-16484B13312E}"/>
                </a:ext>
              </a:extLst>
            </p:cNvPr>
            <p:cNvGrpSpPr/>
            <p:nvPr/>
          </p:nvGrpSpPr>
          <p:grpSpPr>
            <a:xfrm>
              <a:off x="1726450" y="1006249"/>
              <a:ext cx="142875" cy="215900"/>
              <a:chOff x="1726450" y="1006249"/>
              <a:chExt cx="142875" cy="215900"/>
            </a:xfrm>
          </p:grpSpPr>
          <p:sp>
            <p:nvSpPr>
              <p:cNvPr id="126" name="Arc 9">
                <a:extLst>
                  <a:ext uri="{FF2B5EF4-FFF2-40B4-BE49-F238E27FC236}">
                    <a16:creationId xmlns:a16="http://schemas.microsoft.com/office/drawing/2014/main" id="{1CEE7594-4022-498C-BFF2-68EC237FB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450" y="100624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27" name="Arc 10">
                <a:extLst>
                  <a:ext uri="{FF2B5EF4-FFF2-40B4-BE49-F238E27FC236}">
                    <a16:creationId xmlns:a16="http://schemas.microsoft.com/office/drawing/2014/main" id="{B3E9E46D-FC64-48BA-8CFA-557A1372F14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26450" y="111419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BEFA284-F3E7-DCAB-D46F-8295A6270EA0}"/>
                </a:ext>
              </a:extLst>
            </p:cNvPr>
            <p:cNvGrpSpPr/>
            <p:nvPr/>
          </p:nvGrpSpPr>
          <p:grpSpPr>
            <a:xfrm>
              <a:off x="1726450" y="1296762"/>
              <a:ext cx="142875" cy="215900"/>
              <a:chOff x="1726450" y="1296762"/>
              <a:chExt cx="142875" cy="215900"/>
            </a:xfrm>
          </p:grpSpPr>
          <p:sp>
            <p:nvSpPr>
              <p:cNvPr id="124" name="Arc 12">
                <a:extLst>
                  <a:ext uri="{FF2B5EF4-FFF2-40B4-BE49-F238E27FC236}">
                    <a16:creationId xmlns:a16="http://schemas.microsoft.com/office/drawing/2014/main" id="{50FEE343-F332-44DA-92F0-EA6C9658F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450" y="1296762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25" name="Arc 13">
                <a:extLst>
                  <a:ext uri="{FF2B5EF4-FFF2-40B4-BE49-F238E27FC236}">
                    <a16:creationId xmlns:a16="http://schemas.microsoft.com/office/drawing/2014/main" id="{560259E8-200A-44CC-97E2-F2A7E9EEFE2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26450" y="1404712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C196CE0-890E-D49D-7B43-3DC0658E3713}"/>
                </a:ext>
              </a:extLst>
            </p:cNvPr>
            <p:cNvGrpSpPr/>
            <p:nvPr/>
          </p:nvGrpSpPr>
          <p:grpSpPr>
            <a:xfrm>
              <a:off x="1726450" y="1584099"/>
              <a:ext cx="142875" cy="215900"/>
              <a:chOff x="1726450" y="1584099"/>
              <a:chExt cx="142875" cy="215900"/>
            </a:xfrm>
          </p:grpSpPr>
          <p:sp>
            <p:nvSpPr>
              <p:cNvPr id="122" name="Arc 15">
                <a:extLst>
                  <a:ext uri="{FF2B5EF4-FFF2-40B4-BE49-F238E27FC236}">
                    <a16:creationId xmlns:a16="http://schemas.microsoft.com/office/drawing/2014/main" id="{B4DF1CCE-B7AA-4D32-A2CC-0EDBC39B4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450" y="158409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23" name="Arc 16">
                <a:extLst>
                  <a:ext uri="{FF2B5EF4-FFF2-40B4-BE49-F238E27FC236}">
                    <a16:creationId xmlns:a16="http://schemas.microsoft.com/office/drawing/2014/main" id="{2B1F1421-42FC-4B51-AD6A-257AC94B7E5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26450" y="169204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9E91D62-9A26-C3BE-96BC-4D7D039C0600}"/>
                </a:ext>
              </a:extLst>
            </p:cNvPr>
            <p:cNvGrpSpPr/>
            <p:nvPr/>
          </p:nvGrpSpPr>
          <p:grpSpPr>
            <a:xfrm>
              <a:off x="1724862" y="1869849"/>
              <a:ext cx="142875" cy="215900"/>
              <a:chOff x="1724862" y="1869849"/>
              <a:chExt cx="142875" cy="215900"/>
            </a:xfrm>
          </p:grpSpPr>
          <p:sp>
            <p:nvSpPr>
              <p:cNvPr id="120" name="Arc 18">
                <a:extLst>
                  <a:ext uri="{FF2B5EF4-FFF2-40B4-BE49-F238E27FC236}">
                    <a16:creationId xmlns:a16="http://schemas.microsoft.com/office/drawing/2014/main" id="{5FC5EF79-0999-4C72-B91E-D07D245DA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862" y="186984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21" name="Arc 19">
                <a:extLst>
                  <a:ext uri="{FF2B5EF4-FFF2-40B4-BE49-F238E27FC236}">
                    <a16:creationId xmlns:a16="http://schemas.microsoft.com/office/drawing/2014/main" id="{263711A1-878F-4FCF-BB31-2ED460E7988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24862" y="1977799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4C0235A-DC82-92EB-759F-7E2527084FDE}"/>
                </a:ext>
              </a:extLst>
            </p:cNvPr>
            <p:cNvGrpSpPr/>
            <p:nvPr/>
          </p:nvGrpSpPr>
          <p:grpSpPr>
            <a:xfrm>
              <a:off x="1724862" y="2152424"/>
              <a:ext cx="142875" cy="215900"/>
              <a:chOff x="1724862" y="2152424"/>
              <a:chExt cx="142875" cy="215900"/>
            </a:xfrm>
          </p:grpSpPr>
          <p:sp>
            <p:nvSpPr>
              <p:cNvPr id="118" name="Arc 21">
                <a:extLst>
                  <a:ext uri="{FF2B5EF4-FFF2-40B4-BE49-F238E27FC236}">
                    <a16:creationId xmlns:a16="http://schemas.microsoft.com/office/drawing/2014/main" id="{AACCE46E-75CF-48E9-88A8-A4C698D52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862" y="2152424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19" name="Arc 22">
                <a:extLst>
                  <a:ext uri="{FF2B5EF4-FFF2-40B4-BE49-F238E27FC236}">
                    <a16:creationId xmlns:a16="http://schemas.microsoft.com/office/drawing/2014/main" id="{21769C89-6B4F-46B1-88C4-6E9676E27D1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24862" y="2260374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BD61BA-8B8E-464D-9A1D-BD4872672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400" y="1379312"/>
              <a:ext cx="71437" cy="714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BA0AB8-CE76-4BB1-8E98-AEB3DE4C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400" y="1933349"/>
              <a:ext cx="71437" cy="714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19B86C10-ABEB-49CF-B8D2-C6F8E16B9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425" y="1174524"/>
              <a:ext cx="1635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781854BD-79F8-4FA9-B100-F0706BE32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425" y="918937"/>
              <a:ext cx="1635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22" name="Text Box 27">
              <a:extLst>
                <a:ext uri="{FF2B5EF4-FFF2-40B4-BE49-F238E27FC236}">
                  <a16:creationId xmlns:a16="http://schemas.microsoft.com/office/drawing/2014/main" id="{6D6C730E-33DF-4D5D-9115-320561C9A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425" y="1469799"/>
              <a:ext cx="1635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23" name="Text Box 28">
              <a:extLst>
                <a:ext uri="{FF2B5EF4-FFF2-40B4-BE49-F238E27FC236}">
                  <a16:creationId xmlns:a16="http://schemas.microsoft.com/office/drawing/2014/main" id="{A2604FA8-8257-4CB3-88C7-03761DD8D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900" y="1785712"/>
              <a:ext cx="1635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D9E2FCCD-5A8B-46AD-BE94-B9285AA1A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425" y="2074637"/>
              <a:ext cx="1635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0EF899C0-25A5-48C5-9B0A-F7BAA7CD3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1387" y="1696812"/>
              <a:ext cx="37306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cxnSp>
          <p:nvCxnSpPr>
            <p:cNvPr id="26" name="AutoShape 31">
              <a:extLst>
                <a:ext uri="{FF2B5EF4-FFF2-40B4-BE49-F238E27FC236}">
                  <a16:creationId xmlns:a16="http://schemas.microsoft.com/office/drawing/2014/main" id="{DAB56983-AC29-45FE-9AA0-FDB0CA2A0E92}"/>
                </a:ext>
              </a:extLst>
            </p:cNvPr>
            <p:cNvCxnSpPr>
              <a:cxnSpLocks noChangeShapeType="1"/>
              <a:stCxn id="124" idx="1"/>
              <a:endCxn id="18" idx="2"/>
            </p:cNvCxnSpPr>
            <p:nvPr/>
          </p:nvCxnSpPr>
          <p:spPr bwMode="auto">
            <a:xfrm>
              <a:off x="1869325" y="1414237"/>
              <a:ext cx="971550" cy="1587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2">
              <a:extLst>
                <a:ext uri="{FF2B5EF4-FFF2-40B4-BE49-F238E27FC236}">
                  <a16:creationId xmlns:a16="http://schemas.microsoft.com/office/drawing/2014/main" id="{6C4249DD-5D14-4FC1-A87B-34B4682568DC}"/>
                </a:ext>
              </a:extLst>
            </p:cNvPr>
            <p:cNvCxnSpPr>
              <a:cxnSpLocks noChangeShapeType="1"/>
              <a:stCxn id="121" idx="1"/>
              <a:endCxn id="19" idx="2"/>
            </p:cNvCxnSpPr>
            <p:nvPr/>
          </p:nvCxnSpPr>
          <p:spPr bwMode="auto">
            <a:xfrm>
              <a:off x="1867737" y="1968274"/>
              <a:ext cx="973138" cy="1588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75F436-EA60-4DE9-9237-118F7FC04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225" y="2827283"/>
              <a:ext cx="946150" cy="15867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de-DE" sz="1000">
                <a:latin typeface="+mn-lt"/>
              </a:endParaRPr>
            </a:p>
          </p:txBody>
        </p:sp>
        <p:sp>
          <p:nvSpPr>
            <p:cNvPr id="29" name="AutoShape 34">
              <a:extLst>
                <a:ext uri="{FF2B5EF4-FFF2-40B4-BE49-F238E27FC236}">
                  <a16:creationId xmlns:a16="http://schemas.microsoft.com/office/drawing/2014/main" id="{EE0FC80F-98F1-42C0-9570-BCD2226C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8" y="3028102"/>
              <a:ext cx="144462" cy="7143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AutoShape 35">
              <a:extLst>
                <a:ext uri="{FF2B5EF4-FFF2-40B4-BE49-F238E27FC236}">
                  <a16:creationId xmlns:a16="http://schemas.microsoft.com/office/drawing/2014/main" id="{2D2989DE-C1E7-474F-A51A-E0577CB0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8" y="3320202"/>
              <a:ext cx="144462" cy="7143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7D9C13F6-8330-49CE-8B6F-C70D4D409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8" y="3607540"/>
              <a:ext cx="144462" cy="7143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821BF715-D13E-4049-8CD4-E96D65311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8" y="3893290"/>
              <a:ext cx="144462" cy="7143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D71A9A1C-DC7F-4F0C-B8CE-D039B6954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788" y="4175865"/>
              <a:ext cx="144462" cy="7143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117C7F-3FE1-B9B3-EB28-9302DD4E176E}"/>
                </a:ext>
              </a:extLst>
            </p:cNvPr>
            <p:cNvGrpSpPr/>
            <p:nvPr/>
          </p:nvGrpSpPr>
          <p:grpSpPr>
            <a:xfrm>
              <a:off x="1745500" y="2956665"/>
              <a:ext cx="142875" cy="215900"/>
              <a:chOff x="1745500" y="2956665"/>
              <a:chExt cx="142875" cy="215900"/>
            </a:xfrm>
          </p:grpSpPr>
          <p:sp>
            <p:nvSpPr>
              <p:cNvPr id="116" name="Arc 40">
                <a:extLst>
                  <a:ext uri="{FF2B5EF4-FFF2-40B4-BE49-F238E27FC236}">
                    <a16:creationId xmlns:a16="http://schemas.microsoft.com/office/drawing/2014/main" id="{9E9B4CF8-9403-4770-97A0-EA197CE0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500" y="295666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17" name="Arc 41">
                <a:extLst>
                  <a:ext uri="{FF2B5EF4-FFF2-40B4-BE49-F238E27FC236}">
                    <a16:creationId xmlns:a16="http://schemas.microsoft.com/office/drawing/2014/main" id="{D5E7E162-C26A-4DA1-B89D-809724315E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45500" y="306461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BB1987C-60AC-6D83-E1C8-D7ADF56847C6}"/>
                </a:ext>
              </a:extLst>
            </p:cNvPr>
            <p:cNvGrpSpPr/>
            <p:nvPr/>
          </p:nvGrpSpPr>
          <p:grpSpPr>
            <a:xfrm>
              <a:off x="1745500" y="3247177"/>
              <a:ext cx="142875" cy="215900"/>
              <a:chOff x="1745500" y="3247177"/>
              <a:chExt cx="142875" cy="215900"/>
            </a:xfrm>
          </p:grpSpPr>
          <p:sp>
            <p:nvSpPr>
              <p:cNvPr id="114" name="Arc 43">
                <a:extLst>
                  <a:ext uri="{FF2B5EF4-FFF2-40B4-BE49-F238E27FC236}">
                    <a16:creationId xmlns:a16="http://schemas.microsoft.com/office/drawing/2014/main" id="{0771A297-4B2E-4A12-87A4-8B81A699D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500" y="3247177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15" name="Arc 44">
                <a:extLst>
                  <a:ext uri="{FF2B5EF4-FFF2-40B4-BE49-F238E27FC236}">
                    <a16:creationId xmlns:a16="http://schemas.microsoft.com/office/drawing/2014/main" id="{39142A4B-D648-4805-9DC4-0CA1B58B508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45500" y="3355127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6016F3-1608-C15E-832B-30C2BFDF9F37}"/>
                </a:ext>
              </a:extLst>
            </p:cNvPr>
            <p:cNvGrpSpPr/>
            <p:nvPr/>
          </p:nvGrpSpPr>
          <p:grpSpPr>
            <a:xfrm>
              <a:off x="1745500" y="3534515"/>
              <a:ext cx="142875" cy="215900"/>
              <a:chOff x="1745500" y="3534515"/>
              <a:chExt cx="142875" cy="215900"/>
            </a:xfrm>
          </p:grpSpPr>
          <p:sp>
            <p:nvSpPr>
              <p:cNvPr id="112" name="Arc 46">
                <a:extLst>
                  <a:ext uri="{FF2B5EF4-FFF2-40B4-BE49-F238E27FC236}">
                    <a16:creationId xmlns:a16="http://schemas.microsoft.com/office/drawing/2014/main" id="{92B00238-8796-47EB-812D-206A20800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500" y="353451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13" name="Arc 47">
                <a:extLst>
                  <a:ext uri="{FF2B5EF4-FFF2-40B4-BE49-F238E27FC236}">
                    <a16:creationId xmlns:a16="http://schemas.microsoft.com/office/drawing/2014/main" id="{788C0FA5-BB62-42EA-8A76-7943655533D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45500" y="364246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FDEF17-5F5C-9E6F-414B-272E697B8138}"/>
                </a:ext>
              </a:extLst>
            </p:cNvPr>
            <p:cNvGrpSpPr/>
            <p:nvPr/>
          </p:nvGrpSpPr>
          <p:grpSpPr>
            <a:xfrm>
              <a:off x="1743913" y="3820265"/>
              <a:ext cx="142875" cy="215900"/>
              <a:chOff x="1743913" y="3820265"/>
              <a:chExt cx="142875" cy="215900"/>
            </a:xfrm>
          </p:grpSpPr>
          <p:sp>
            <p:nvSpPr>
              <p:cNvPr id="110" name="Arc 49">
                <a:extLst>
                  <a:ext uri="{FF2B5EF4-FFF2-40B4-BE49-F238E27FC236}">
                    <a16:creationId xmlns:a16="http://schemas.microsoft.com/office/drawing/2014/main" id="{70DB3493-BC0D-428B-A3C4-F2C10C000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13" y="382026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11" name="Arc 50">
                <a:extLst>
                  <a:ext uri="{FF2B5EF4-FFF2-40B4-BE49-F238E27FC236}">
                    <a16:creationId xmlns:a16="http://schemas.microsoft.com/office/drawing/2014/main" id="{DCEA00EC-A857-4FC9-A3AC-D35F26D0875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43913" y="3928215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2AB58B-D3FA-B5DD-BDD1-B6AFD777A0CC}"/>
                </a:ext>
              </a:extLst>
            </p:cNvPr>
            <p:cNvGrpSpPr/>
            <p:nvPr/>
          </p:nvGrpSpPr>
          <p:grpSpPr>
            <a:xfrm>
              <a:off x="1743913" y="4102840"/>
              <a:ext cx="142875" cy="215900"/>
              <a:chOff x="1743913" y="4102840"/>
              <a:chExt cx="142875" cy="215900"/>
            </a:xfrm>
          </p:grpSpPr>
          <p:sp>
            <p:nvSpPr>
              <p:cNvPr id="108" name="Arc 52">
                <a:extLst>
                  <a:ext uri="{FF2B5EF4-FFF2-40B4-BE49-F238E27FC236}">
                    <a16:creationId xmlns:a16="http://schemas.microsoft.com/office/drawing/2014/main" id="{9FC5E097-FFF4-4005-A9EF-409C2424A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913" y="4102840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  <p:sp>
            <p:nvSpPr>
              <p:cNvPr id="109" name="Arc 53">
                <a:extLst>
                  <a:ext uri="{FF2B5EF4-FFF2-40B4-BE49-F238E27FC236}">
                    <a16:creationId xmlns:a16="http://schemas.microsoft.com/office/drawing/2014/main" id="{7BC1F6AB-1DFB-4D79-80DD-CAFE38F73A0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43913" y="4210790"/>
                <a:ext cx="142875" cy="1079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de-DE" sz="1000">
                  <a:latin typeface="+mn-lt"/>
                </a:endParaRPr>
              </a:p>
            </p:txBody>
          </p:sp>
        </p:grpSp>
        <p:sp>
          <p:nvSpPr>
            <p:cNvPr id="41" name="Line 54">
              <a:extLst>
                <a:ext uri="{FF2B5EF4-FFF2-40B4-BE49-F238E27FC236}">
                  <a16:creationId xmlns:a16="http://schemas.microsoft.com/office/drawing/2014/main" id="{2A4A18C7-D3E3-458C-9B85-04BC4EE9D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438" y="3647227"/>
              <a:ext cx="34448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42" name="Text Box 55">
              <a:extLst>
                <a:ext uri="{FF2B5EF4-FFF2-40B4-BE49-F238E27FC236}">
                  <a16:creationId xmlns:a16="http://schemas.microsoft.com/office/drawing/2014/main" id="{4EB6D4A5-3B53-4187-9110-68F0B2EF3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950" y="3134465"/>
              <a:ext cx="163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43" name="Text Box 56">
              <a:extLst>
                <a:ext uri="{FF2B5EF4-FFF2-40B4-BE49-F238E27FC236}">
                  <a16:creationId xmlns:a16="http://schemas.microsoft.com/office/drawing/2014/main" id="{97A5F01A-63E7-4335-8CA5-04BA0E3CE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950" y="2878877"/>
              <a:ext cx="163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44" name="Text Box 57">
              <a:extLst>
                <a:ext uri="{FF2B5EF4-FFF2-40B4-BE49-F238E27FC236}">
                  <a16:creationId xmlns:a16="http://schemas.microsoft.com/office/drawing/2014/main" id="{B4B3B6C6-BF7D-4D1A-83E8-6A5611BA6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950" y="3429740"/>
              <a:ext cx="163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45" name="Text Box 58">
              <a:extLst>
                <a:ext uri="{FF2B5EF4-FFF2-40B4-BE49-F238E27FC236}">
                  <a16:creationId xmlns:a16="http://schemas.microsoft.com/office/drawing/2014/main" id="{44A89EE3-2D29-4511-8D1D-8B2E6B622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425" y="3745652"/>
              <a:ext cx="163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46" name="Text Box 59">
              <a:extLst>
                <a:ext uri="{FF2B5EF4-FFF2-40B4-BE49-F238E27FC236}">
                  <a16:creationId xmlns:a16="http://schemas.microsoft.com/office/drawing/2014/main" id="{CD4CE6EF-A9E2-48E0-B941-292DD5E95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950" y="4034577"/>
              <a:ext cx="1635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027BA8-B83F-4FA9-A09B-425BB0F3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562" y="993549"/>
              <a:ext cx="352425" cy="266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/>
              <a:r>
                <a:rPr lang="de-DE" altLang="de-DE" sz="1000" b="1">
                  <a:latin typeface="+mn-lt"/>
                </a:rPr>
                <a:t>I/Q</a:t>
              </a:r>
            </a:p>
          </p:txBody>
        </p:sp>
        <p:sp>
          <p:nvSpPr>
            <p:cNvPr id="48" name="Line 62">
              <a:extLst>
                <a:ext uri="{FF2B5EF4-FFF2-40B4-BE49-F238E27FC236}">
                  <a16:creationId xmlns:a16="http://schemas.microsoft.com/office/drawing/2014/main" id="{3E3C8F67-D693-4E2C-97E2-A04E8A9B3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087" y="1117374"/>
              <a:ext cx="3714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49" name="Line 63">
              <a:extLst>
                <a:ext uri="{FF2B5EF4-FFF2-40B4-BE49-F238E27FC236}">
                  <a16:creationId xmlns:a16="http://schemas.microsoft.com/office/drawing/2014/main" id="{8523D7BA-DEC3-447C-9D87-92214A5F6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900" y="3069377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250FD27-6CB2-4062-BB9B-7EAD8927B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038" y="3312265"/>
              <a:ext cx="71437" cy="714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4A4B2D7-0677-4775-A8DD-E90539DE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038" y="3885352"/>
              <a:ext cx="71437" cy="714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52" name="AutoShape 66">
              <a:extLst>
                <a:ext uri="{FF2B5EF4-FFF2-40B4-BE49-F238E27FC236}">
                  <a16:creationId xmlns:a16="http://schemas.microsoft.com/office/drawing/2014/main" id="{AA92C394-9E0C-4183-93AB-B3A1922677AD}"/>
                </a:ext>
              </a:extLst>
            </p:cNvPr>
            <p:cNvCxnSpPr>
              <a:cxnSpLocks noChangeShapeType="1"/>
              <a:endCxn id="50" idx="2"/>
            </p:cNvCxnSpPr>
            <p:nvPr/>
          </p:nvCxnSpPr>
          <p:spPr bwMode="auto">
            <a:xfrm>
              <a:off x="1889963" y="3347190"/>
              <a:ext cx="971550" cy="1587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67">
              <a:extLst>
                <a:ext uri="{FF2B5EF4-FFF2-40B4-BE49-F238E27FC236}">
                  <a16:creationId xmlns:a16="http://schemas.microsoft.com/office/drawing/2014/main" id="{BAFB21B9-0840-4873-B2A9-9E3731FA7321}"/>
                </a:ext>
              </a:extLst>
            </p:cNvPr>
            <p:cNvCxnSpPr>
              <a:cxnSpLocks noChangeShapeType="1"/>
              <a:endCxn id="51" idx="2"/>
            </p:cNvCxnSpPr>
            <p:nvPr/>
          </p:nvCxnSpPr>
          <p:spPr bwMode="auto">
            <a:xfrm>
              <a:off x="1888375" y="3920277"/>
              <a:ext cx="973138" cy="1588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953E2F-081D-448F-8C58-9A7A60E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550" y="1280887"/>
              <a:ext cx="727075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Power 1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power 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supply</a:t>
              </a:r>
            </a:p>
          </p:txBody>
        </p:sp>
        <p:sp>
          <p:nvSpPr>
            <p:cNvPr id="55" name="Line 69">
              <a:extLst>
                <a:ext uri="{FF2B5EF4-FFF2-40B4-BE49-F238E27FC236}">
                  <a16:creationId xmlns:a16="http://schemas.microsoft.com/office/drawing/2014/main" id="{F9BC0672-8218-4E14-AA5E-F45A9D4E9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1362" y="1412649"/>
              <a:ext cx="466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56" name="Line 70">
              <a:extLst>
                <a:ext uri="{FF2B5EF4-FFF2-40B4-BE49-F238E27FC236}">
                  <a16:creationId xmlns:a16="http://schemas.microsoft.com/office/drawing/2014/main" id="{C99FD7AA-CF0C-4748-933D-B423957DE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887" y="1965099"/>
              <a:ext cx="466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356A07-B849-4B0C-A11F-ECE4A09DB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775" y="3223365"/>
              <a:ext cx="733425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Power 1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power 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supply</a:t>
              </a:r>
            </a:p>
          </p:txBody>
        </p:sp>
        <p:sp>
          <p:nvSpPr>
            <p:cNvPr id="58" name="Line 74">
              <a:extLst>
                <a:ext uri="{FF2B5EF4-FFF2-40B4-BE49-F238E27FC236}">
                  <a16:creationId xmlns:a16="http://schemas.microsoft.com/office/drawing/2014/main" id="{17BCF00F-03EB-4FFF-A2A3-9288FAA16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475" y="3355127"/>
              <a:ext cx="466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59" name="Line 75">
              <a:extLst>
                <a:ext uri="{FF2B5EF4-FFF2-40B4-BE49-F238E27FC236}">
                  <a16:creationId xmlns:a16="http://schemas.microsoft.com/office/drawing/2014/main" id="{C7AAE83A-F8BF-46F0-BE42-A04296018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000" y="3907577"/>
              <a:ext cx="466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469F9D-6D4B-4073-8302-EA88520C7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438" y="2878877"/>
              <a:ext cx="736600" cy="1543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Power 2</a:t>
              </a:r>
              <a:br>
                <a:rPr lang="de-DE" sz="1000" b="1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extra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power</a:t>
              </a:r>
              <a:br>
                <a:rPr lang="de-DE" sz="100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dirty="0">
                  <a:solidFill>
                    <a:schemeClr val="tx1"/>
                  </a:solidFill>
                  <a:latin typeface="+mn-lt"/>
                </a:rPr>
                <a:t>supply</a:t>
              </a:r>
            </a:p>
            <a:p>
              <a:pPr>
                <a:spcBef>
                  <a:spcPct val="0"/>
                </a:spcBef>
                <a:defRPr/>
              </a:pPr>
              <a:endParaRPr lang="de-DE" sz="1000" dirty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defRPr/>
              </a:pPr>
              <a:endParaRPr lang="de-DE" sz="1000" dirty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defRPr/>
              </a:pPr>
              <a:endParaRPr lang="de-DE" sz="1000" dirty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ct val="0"/>
                </a:spcBef>
                <a:defRPr/>
              </a:pPr>
              <a:endParaRPr lang="de-DE" sz="1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Line 77">
              <a:extLst>
                <a:ext uri="{FF2B5EF4-FFF2-40B4-BE49-F238E27FC236}">
                  <a16:creationId xmlns:a16="http://schemas.microsoft.com/office/drawing/2014/main" id="{49045AEE-6152-4D9D-BCE9-0F28FA23D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900" y="4212377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C105ED3-35CA-4308-A2CB-38F3BCFB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038" y="3036040"/>
              <a:ext cx="71437" cy="714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27777C-F014-4BEF-9A0C-FF08B47DA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038" y="4179040"/>
              <a:ext cx="71437" cy="714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" name="Line 80">
              <a:extLst>
                <a:ext uri="{FF2B5EF4-FFF2-40B4-BE49-F238E27FC236}">
                  <a16:creationId xmlns:a16="http://schemas.microsoft.com/office/drawing/2014/main" id="{174FA845-B9E4-4B3D-AB93-81C4FB5C6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4725" y="3069377"/>
              <a:ext cx="962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65" name="Line 81">
              <a:extLst>
                <a:ext uri="{FF2B5EF4-FFF2-40B4-BE49-F238E27FC236}">
                  <a16:creationId xmlns:a16="http://schemas.microsoft.com/office/drawing/2014/main" id="{E4EEEEBB-144F-4823-B32E-F4EC23FA4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250" y="4212377"/>
              <a:ext cx="962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de-DE" sz="1000">
                <a:latin typeface="+mn-lt"/>
              </a:endParaRPr>
            </a:p>
          </p:txBody>
        </p:sp>
        <p:sp>
          <p:nvSpPr>
            <p:cNvPr id="66" name="Text Box 83">
              <a:extLst>
                <a:ext uri="{FF2B5EF4-FFF2-40B4-BE49-F238E27FC236}">
                  <a16:creationId xmlns:a16="http://schemas.microsoft.com/office/drawing/2014/main" id="{6951E1F8-787E-46AC-A5E4-0F73B7E7C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166" y="2848556"/>
              <a:ext cx="102143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dirty="0">
                  <a:latin typeface="+mn-lt"/>
                </a:rPr>
                <a:t>P24 (</a:t>
              </a:r>
              <a:r>
                <a:rPr lang="de-DE" altLang="de-DE" sz="1000" dirty="0" err="1">
                  <a:latin typeface="+mn-lt"/>
                </a:rPr>
                <a:t>Actuator</a:t>
              </a:r>
              <a:r>
                <a:rPr lang="de-DE" altLang="de-DE" sz="1000" dirty="0">
                  <a:latin typeface="+mn-lt"/>
                </a:rPr>
                <a:t>)</a:t>
              </a:r>
            </a:p>
          </p:txBody>
        </p:sp>
        <p:sp>
          <p:nvSpPr>
            <p:cNvPr id="67" name="Text Box 84">
              <a:extLst>
                <a:ext uri="{FF2B5EF4-FFF2-40B4-BE49-F238E27FC236}">
                  <a16:creationId xmlns:a16="http://schemas.microsoft.com/office/drawing/2014/main" id="{E0E65588-1FBF-4D18-9856-5A482669F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475" y="4201265"/>
              <a:ext cx="103105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dirty="0">
                  <a:latin typeface="+mn-lt"/>
                </a:rPr>
                <a:t>N24 (</a:t>
              </a:r>
              <a:r>
                <a:rPr lang="de-DE" altLang="de-DE" sz="1000" dirty="0" err="1">
                  <a:latin typeface="+mn-lt"/>
                </a:rPr>
                <a:t>Actuator</a:t>
              </a:r>
              <a:r>
                <a:rPr lang="de-DE" altLang="de-DE" sz="1000" dirty="0">
                  <a:latin typeface="+mn-lt"/>
                </a:rPr>
                <a:t>)</a:t>
              </a:r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41062E85-AFA5-4D55-837F-8257EEB68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575" y="1557112"/>
              <a:ext cx="4095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>
                  <a:solidFill>
                    <a:srgbClr val="000000"/>
                  </a:solidFill>
                  <a:latin typeface="+mn-lt"/>
                </a:rPr>
                <a:t>C/Q</a:t>
              </a: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ADD47566-91FF-4F80-B40A-C20F20E8F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388" y="3536102"/>
              <a:ext cx="4095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>
                  <a:solidFill>
                    <a:srgbClr val="000000"/>
                  </a:solidFill>
                  <a:latin typeface="+mn-lt"/>
                </a:rPr>
                <a:t>C/Q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DB30EB0-865E-420A-8D4F-FE1B2C185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004" y="2074637"/>
              <a:ext cx="7366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dirty="0" err="1">
                  <a:latin typeface="+mn-lt"/>
                </a:rPr>
                <a:t>Isolated</a:t>
              </a:r>
              <a:r>
                <a:rPr lang="de-DE" altLang="de-DE" sz="1000" dirty="0">
                  <a:latin typeface="+mn-lt"/>
                </a:rPr>
                <a:t> </a:t>
              </a:r>
              <a:r>
                <a:rPr lang="de-DE" altLang="de-DE" sz="1000" dirty="0" err="1">
                  <a:latin typeface="+mn-lt"/>
                </a:rPr>
                <a:t>from</a:t>
              </a:r>
              <a:r>
                <a:rPr lang="de-DE" altLang="de-DE" sz="1000" dirty="0">
                  <a:latin typeface="+mn-lt"/>
                </a:rPr>
                <a:t> </a:t>
              </a:r>
              <a:r>
                <a:rPr lang="de-DE" altLang="de-DE" sz="1000" b="1" dirty="0">
                  <a:latin typeface="+mn-lt"/>
                </a:rPr>
                <a:t>Power 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E79F67E-1C5A-48AB-825B-FC5D426D98F1}"/>
                </a:ext>
              </a:extLst>
            </p:cNvPr>
            <p:cNvCxnSpPr>
              <a:endCxn id="60" idx="0"/>
            </p:cNvCxnSpPr>
            <p:nvPr/>
          </p:nvCxnSpPr>
          <p:spPr>
            <a:xfrm flipH="1">
              <a:off x="4661738" y="2586936"/>
              <a:ext cx="138112" cy="2919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26998AB-042B-4546-B2C2-32A587A0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33" y="987980"/>
              <a:ext cx="10002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 dirty="0">
                  <a:solidFill>
                    <a:srgbClr val="000000"/>
                  </a:solidFill>
                </a:rPr>
                <a:t>Class A (Device)</a:t>
              </a:r>
              <a:endParaRPr lang="de-DE" altLang="de-DE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92F9512-BCA9-0C1F-7362-8F29566DA837}"/>
                </a:ext>
              </a:extLst>
            </p:cNvPr>
            <p:cNvGrpSpPr/>
            <p:nvPr/>
          </p:nvGrpSpPr>
          <p:grpSpPr>
            <a:xfrm>
              <a:off x="416764" y="1340419"/>
              <a:ext cx="666750" cy="666750"/>
              <a:chOff x="416764" y="1340419"/>
              <a:chExt cx="666750" cy="66675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6C6E331-6F0E-456E-AA63-9C65BA004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16764" y="1340419"/>
                <a:ext cx="666750" cy="666750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pPr eaLnBrk="1" hangingPunct="1"/>
                <a:endParaRPr lang="de-DE" altLang="de-DE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50">
                <a:extLst>
                  <a:ext uri="{FF2B5EF4-FFF2-40B4-BE49-F238E27FC236}">
                    <a16:creationId xmlns:a16="http://schemas.microsoft.com/office/drawing/2014/main" id="{86A64A9E-EBF0-4204-9FD6-2ED7B97B7A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86664" y="1405507"/>
                <a:ext cx="127000" cy="125413"/>
              </a:xfrm>
              <a:custGeom>
                <a:avLst/>
                <a:gdLst>
                  <a:gd name="T0" fmla="*/ 0 w 80"/>
                  <a:gd name="T1" fmla="*/ 39 h 79"/>
                  <a:gd name="T2" fmla="*/ 39 w 80"/>
                  <a:gd name="T3" fmla="*/ 74 h 79"/>
                  <a:gd name="T4" fmla="*/ 69 w 80"/>
                  <a:gd name="T5" fmla="*/ 68 h 79"/>
                  <a:gd name="T6" fmla="*/ 76 w 80"/>
                  <a:gd name="T7" fmla="*/ 38 h 79"/>
                  <a:gd name="T8" fmla="*/ 42 w 80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0" y="39"/>
                    </a:moveTo>
                    <a:cubicBezTo>
                      <a:pt x="6" y="45"/>
                      <a:pt x="28" y="69"/>
                      <a:pt x="39" y="74"/>
                    </a:cubicBezTo>
                    <a:cubicBezTo>
                      <a:pt x="50" y="79"/>
                      <a:pt x="63" y="74"/>
                      <a:pt x="69" y="68"/>
                    </a:cubicBezTo>
                    <a:cubicBezTo>
                      <a:pt x="75" y="62"/>
                      <a:pt x="80" y="49"/>
                      <a:pt x="76" y="38"/>
                    </a:cubicBezTo>
                    <a:cubicBezTo>
                      <a:pt x="72" y="27"/>
                      <a:pt x="49" y="8"/>
                      <a:pt x="42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7A4FB06-58F5-4598-8463-191FDAF5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514" y="1434081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1C0D4DF-3C46-403D-B47A-55BC02697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39" y="1619819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3AFDFF3-D6B6-48C3-8ED2-0479BD5B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27" y="1616644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FC28CC2-E4D2-4999-9576-2471F5953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39" y="1807144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79" name="Text Box 55">
              <a:extLst>
                <a:ext uri="{FF2B5EF4-FFF2-40B4-BE49-F238E27FC236}">
                  <a16:creationId xmlns:a16="http://schemas.microsoft.com/office/drawing/2014/main" id="{00F38140-53B9-4CF3-A8EC-9A0751B49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439" y="1530919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1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80" name="Text Box 56">
              <a:extLst>
                <a:ext uri="{FF2B5EF4-FFF2-40B4-BE49-F238E27FC236}">
                  <a16:creationId xmlns:a16="http://schemas.microsoft.com/office/drawing/2014/main" id="{BFBA4CE2-D108-4C3F-90AC-646C09CC7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652" y="1192781"/>
              <a:ext cx="63500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2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81" name="Text Box 57">
              <a:extLst>
                <a:ext uri="{FF2B5EF4-FFF2-40B4-BE49-F238E27FC236}">
                  <a16:creationId xmlns:a16="http://schemas.microsoft.com/office/drawing/2014/main" id="{04791791-885B-444E-A0D9-B398A3490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27" y="1691256"/>
              <a:ext cx="63500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3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82" name="Text Box 58">
              <a:extLst>
                <a:ext uri="{FF2B5EF4-FFF2-40B4-BE49-F238E27FC236}">
                  <a16:creationId xmlns:a16="http://schemas.microsoft.com/office/drawing/2014/main" id="{EE8AC23F-8308-43F8-8B8E-8B6A2A49E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589" y="2034156"/>
              <a:ext cx="63500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 dirty="0">
                  <a:solidFill>
                    <a:srgbClr val="000000"/>
                  </a:solidFill>
                </a:rPr>
                <a:t>4</a:t>
              </a:r>
              <a:endParaRPr lang="en-US" altLang="de-DE" sz="900" dirty="0">
                <a:solidFill>
                  <a:srgbClr val="000000"/>
                </a:solidFill>
              </a:endParaRPr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id="{AC2E558B-06B5-4258-ACB7-FE01A3D80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902" y="1268981"/>
              <a:ext cx="0" cy="8096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id="{F7F87BF9-C745-460F-8BCE-7F588D329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89" y="1672206"/>
              <a:ext cx="87153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038A34-1C5F-4DB1-915C-11879FF46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91" y="2938380"/>
              <a:ext cx="10002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 dirty="0">
                  <a:solidFill>
                    <a:srgbClr val="000000"/>
                  </a:solidFill>
                </a:rPr>
                <a:t>Class B (Device)</a:t>
              </a:r>
              <a:endParaRPr lang="de-DE" altLang="de-DE" sz="1000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00DAEB1-E06D-195E-809C-8322E06C7BC2}"/>
                </a:ext>
              </a:extLst>
            </p:cNvPr>
            <p:cNvGrpSpPr/>
            <p:nvPr/>
          </p:nvGrpSpPr>
          <p:grpSpPr>
            <a:xfrm>
              <a:off x="453276" y="3289217"/>
              <a:ext cx="666750" cy="666750"/>
              <a:chOff x="453276" y="3289217"/>
              <a:chExt cx="666750" cy="66675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442E95C-76C7-48C5-8B20-441C6CEEA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53276" y="3289217"/>
                <a:ext cx="666750" cy="666750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pPr eaLnBrk="1" hangingPunct="1"/>
                <a:endParaRPr lang="de-DE" altLang="de-DE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03">
                <a:extLst>
                  <a:ext uri="{FF2B5EF4-FFF2-40B4-BE49-F238E27FC236}">
                    <a16:creationId xmlns:a16="http://schemas.microsoft.com/office/drawing/2014/main" id="{26FC6907-A55F-4762-B400-0BAD3FDDC1A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23176" y="3354305"/>
                <a:ext cx="127000" cy="125413"/>
              </a:xfrm>
              <a:custGeom>
                <a:avLst/>
                <a:gdLst>
                  <a:gd name="T0" fmla="*/ 0 w 80"/>
                  <a:gd name="T1" fmla="*/ 39 h 79"/>
                  <a:gd name="T2" fmla="*/ 39 w 80"/>
                  <a:gd name="T3" fmla="*/ 74 h 79"/>
                  <a:gd name="T4" fmla="*/ 69 w 80"/>
                  <a:gd name="T5" fmla="*/ 68 h 79"/>
                  <a:gd name="T6" fmla="*/ 76 w 80"/>
                  <a:gd name="T7" fmla="*/ 38 h 79"/>
                  <a:gd name="T8" fmla="*/ 42 w 80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0" y="39"/>
                    </a:moveTo>
                    <a:cubicBezTo>
                      <a:pt x="6" y="45"/>
                      <a:pt x="28" y="69"/>
                      <a:pt x="39" y="74"/>
                    </a:cubicBezTo>
                    <a:cubicBezTo>
                      <a:pt x="50" y="79"/>
                      <a:pt x="63" y="74"/>
                      <a:pt x="69" y="68"/>
                    </a:cubicBezTo>
                    <a:cubicBezTo>
                      <a:pt x="75" y="62"/>
                      <a:pt x="80" y="49"/>
                      <a:pt x="76" y="38"/>
                    </a:cubicBezTo>
                    <a:cubicBezTo>
                      <a:pt x="72" y="27"/>
                      <a:pt x="49" y="8"/>
                      <a:pt x="42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-65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9834B45-EFD9-4C23-B5B1-4BDB44C74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026" y="3382880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1B0C0C-A22C-40A1-B7B5-9DE8B9BD1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51" y="3568617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88F96C0-783B-4649-8348-122D8C63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39" y="3565442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C91BDF5-FCC6-45B5-A3B1-9AADC7BBC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51" y="3755942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91" name="Text Box 108">
              <a:extLst>
                <a:ext uri="{FF2B5EF4-FFF2-40B4-BE49-F238E27FC236}">
                  <a16:creationId xmlns:a16="http://schemas.microsoft.com/office/drawing/2014/main" id="{B18E6438-A8EE-40AF-B815-6B73F5949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951" y="3479717"/>
              <a:ext cx="63500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1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92" name="Text Box 109">
              <a:extLst>
                <a:ext uri="{FF2B5EF4-FFF2-40B4-BE49-F238E27FC236}">
                  <a16:creationId xmlns:a16="http://schemas.microsoft.com/office/drawing/2014/main" id="{48AC7A20-2685-4061-8052-07D977BB2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64" y="3141580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2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93" name="Text Box 110">
              <a:extLst>
                <a:ext uri="{FF2B5EF4-FFF2-40B4-BE49-F238E27FC236}">
                  <a16:creationId xmlns:a16="http://schemas.microsoft.com/office/drawing/2014/main" id="{3CF41063-E129-48B2-9B06-2DF481B50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14" y="3640055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3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94" name="Text Box 111">
              <a:extLst>
                <a:ext uri="{FF2B5EF4-FFF2-40B4-BE49-F238E27FC236}">
                  <a16:creationId xmlns:a16="http://schemas.microsoft.com/office/drawing/2014/main" id="{22CAE52A-2367-43A1-8747-464F7E8B7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101" y="3982955"/>
              <a:ext cx="63500" cy="13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 dirty="0">
                  <a:solidFill>
                    <a:srgbClr val="000000"/>
                  </a:solidFill>
                </a:rPr>
                <a:t>4</a:t>
              </a:r>
              <a:endParaRPr lang="en-US" altLang="de-DE" sz="900" dirty="0">
                <a:solidFill>
                  <a:srgbClr val="000000"/>
                </a:solidFill>
              </a:endParaRPr>
            </a:p>
          </p:txBody>
        </p:sp>
        <p:sp>
          <p:nvSpPr>
            <p:cNvPr id="95" name="Line 112">
              <a:extLst>
                <a:ext uri="{FF2B5EF4-FFF2-40B4-BE49-F238E27FC236}">
                  <a16:creationId xmlns:a16="http://schemas.microsoft.com/office/drawing/2014/main" id="{62614041-B7C4-466A-97A5-1587B8552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414" y="3217780"/>
              <a:ext cx="0" cy="8096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Line 113">
              <a:extLst>
                <a:ext uri="{FF2B5EF4-FFF2-40B4-BE49-F238E27FC236}">
                  <a16:creationId xmlns:a16="http://schemas.microsoft.com/office/drawing/2014/main" id="{1E6F4EF2-2986-46EA-8ADB-BD42816C6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01" y="3621005"/>
              <a:ext cx="87153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27B5A6F-D88E-4425-BA7D-31727AF6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439" y="3567030"/>
              <a:ext cx="104775" cy="104775"/>
            </a:xfrm>
            <a:prstGeom prst="ellipse">
              <a:avLst/>
            </a:prstGeom>
            <a:solidFill>
              <a:schemeClr val="tx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98" name="Text Box 115">
              <a:extLst>
                <a:ext uri="{FF2B5EF4-FFF2-40B4-BE49-F238E27FC236}">
                  <a16:creationId xmlns:a16="http://schemas.microsoft.com/office/drawing/2014/main" id="{E4F021B4-99FD-44C9-A84B-2F8CD048A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51" y="3816267"/>
              <a:ext cx="63500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900">
                  <a:solidFill>
                    <a:srgbClr val="000000"/>
                  </a:solidFill>
                </a:rPr>
                <a:t>5</a:t>
              </a:r>
              <a:endParaRPr lang="en-US" altLang="de-DE" sz="900">
                <a:solidFill>
                  <a:srgbClr val="000000"/>
                </a:solidFill>
              </a:endParaRPr>
            </a:p>
          </p:txBody>
        </p:sp>
        <p:sp>
          <p:nvSpPr>
            <p:cNvPr id="99" name="Line 116">
              <a:extLst>
                <a:ext uri="{FF2B5EF4-FFF2-40B4-BE49-F238E27FC236}">
                  <a16:creationId xmlns:a16="http://schemas.microsoft.com/office/drawing/2014/main" id="{C5674AD9-B562-493F-A3A3-392D7F125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139" y="3652755"/>
              <a:ext cx="254000" cy="1968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9DF4FA8-7F08-49BF-9F4A-9FE9B26E2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89" y="2204019"/>
              <a:ext cx="358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>
                  <a:solidFill>
                    <a:srgbClr val="000000"/>
                  </a:solidFill>
                </a:rPr>
                <a:t>M12-4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C9BCD3B-743B-4458-96E9-D285657C1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739" y="4157580"/>
              <a:ext cx="3587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>
                  <a:solidFill>
                    <a:srgbClr val="000000"/>
                  </a:solidFill>
                </a:rPr>
                <a:t>M12-5</a:t>
              </a:r>
              <a:endParaRPr lang="de-DE" altLang="de-DE" sz="100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875388D-C42E-465F-91CD-B8FAD4514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763" y="912623"/>
              <a:ext cx="4119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 dirty="0">
                  <a:solidFill>
                    <a:srgbClr val="000000"/>
                  </a:solidFill>
                </a:rPr>
                <a:t>Master</a:t>
              </a:r>
              <a:endParaRPr lang="de-DE" alt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D5649E2-C28E-43B2-A74E-3554C844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836" y="2816021"/>
              <a:ext cx="4119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hangingPunct="1"/>
              <a:r>
                <a:rPr lang="de-DE" altLang="de-DE" sz="1000" b="1" dirty="0">
                  <a:solidFill>
                    <a:srgbClr val="000000"/>
                  </a:solidFill>
                </a:rPr>
                <a:t>Master</a:t>
              </a:r>
              <a:endParaRPr lang="de-DE" altLang="de-DE" sz="1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1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I_final_International">
  <a:themeElements>
    <a:clrScheme name="Profibus Nutzerorganisation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2CA67B"/>
      </a:accent1>
      <a:accent2>
        <a:srgbClr val="525765"/>
      </a:accent2>
      <a:accent3>
        <a:srgbClr val="0064AD"/>
      </a:accent3>
      <a:accent4>
        <a:srgbClr val="E2001A"/>
      </a:accent4>
      <a:accent5>
        <a:srgbClr val="FFDD0D"/>
      </a:accent5>
      <a:accent6>
        <a:srgbClr val="333333"/>
      </a:accent6>
      <a:hlink>
        <a:srgbClr val="0563C1"/>
      </a:hlink>
      <a:folHlink>
        <a:srgbClr val="954F72"/>
      </a:folHlink>
    </a:clrScheme>
    <a:fontScheme name="Profibus Nutzerorganis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72800" indent="-172800" algn="l">
          <a:spcBef>
            <a:spcPts val="300"/>
          </a:spcBef>
          <a:spcAft>
            <a:spcPts val="300"/>
          </a:spcAft>
          <a:buFontTx/>
          <a:buBlip>
            <a:blip xmlns:r="http://schemas.openxmlformats.org/officeDocument/2006/relationships" r:embed="rId1"/>
          </a:buBlip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F4AFB500AA2458770194D1FEA7740" ma:contentTypeVersion="11" ma:contentTypeDescription="Create a new document." ma:contentTypeScope="" ma:versionID="00c40767c8fda6ac08cbdb3d37e8119e">
  <xsd:schema xmlns:xsd="http://www.w3.org/2001/XMLSchema" xmlns:xs="http://www.w3.org/2001/XMLSchema" xmlns:p="http://schemas.microsoft.com/office/2006/metadata/properties" xmlns:ns2="58ab9311-7046-4bb7-974b-6fe91988ac0c" xmlns:ns3="3c75805d-aee7-4d71-a9b1-7853ef470bef" targetNamespace="http://schemas.microsoft.com/office/2006/metadata/properties" ma:root="true" ma:fieldsID="30f6fc4f9e519404c803ef2c8fd63e48" ns2:_="" ns3:_="">
    <xsd:import namespace="58ab9311-7046-4bb7-974b-6fe91988ac0c"/>
    <xsd:import namespace="3c75805d-aee7-4d71-a9b1-7853ef470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b9311-7046-4bb7-974b-6fe91988a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5f81d0-cc8c-4396-a01c-a18c79d9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5805d-aee7-4d71-a9b1-7853ef470be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84abc7b-8bba-43bc-bb9f-a1ac91a9ad51}" ma:internalName="TaxCatchAll" ma:showField="CatchAllData" ma:web="3c75805d-aee7-4d71-a9b1-7853ef470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ab9311-7046-4bb7-974b-6fe91988ac0c">
      <Terms xmlns="http://schemas.microsoft.com/office/infopath/2007/PartnerControls"/>
    </lcf76f155ced4ddcb4097134ff3c332f>
    <TaxCatchAll xmlns="3c75805d-aee7-4d71-a9b1-7853ef470bef" xsi:nil="true"/>
    <MediaLengthInSeconds xmlns="58ab9311-7046-4bb7-974b-6fe91988ac0c" xsi:nil="true"/>
  </documentManagement>
</p:properties>
</file>

<file path=customXml/itemProps1.xml><?xml version="1.0" encoding="utf-8"?>
<ds:datastoreItem xmlns:ds="http://schemas.openxmlformats.org/officeDocument/2006/customXml" ds:itemID="{3D835759-0415-4078-9159-1F1E11A644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A97A51-0204-4A11-9D39-513B0B93F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b9311-7046-4bb7-974b-6fe91988ac0c"/>
    <ds:schemaRef ds:uri="3c75805d-aee7-4d71-a9b1-7853ef470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4BAFAA-9BB1-4AFB-9ED8-4A189EA29417}">
  <ds:schemaRefs>
    <ds:schemaRef ds:uri="http://schemas.microsoft.com/office/2006/metadata/properties"/>
    <ds:schemaRef ds:uri="http://schemas.microsoft.com/office/infopath/2007/PartnerControls"/>
    <ds:schemaRef ds:uri="58ab9311-7046-4bb7-974b-6fe91988ac0c"/>
    <ds:schemaRef ds:uri="3c75805d-aee7-4d71-a9b1-7853ef470bef"/>
  </ds:schemaRefs>
</ds:datastoreItem>
</file>

<file path=docMetadata/LabelInfo.xml><?xml version="1.0" encoding="utf-8"?>
<clbl:labelList xmlns:clbl="http://schemas.microsoft.com/office/2020/mipLabelMetadata">
  <clbl:label id="{6868843b-f012-4c95-a18e-bab826cca9ac}" enabled="0" method="" siteId="{6868843b-f012-4c95-a18e-bab826cca9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PI_final_International</Template>
  <TotalTime>525</TotalTime>
  <Words>1881</Words>
  <Application>Microsoft Office PowerPoint</Application>
  <PresentationFormat>On-screen Show (16:9)</PresentationFormat>
  <Paragraphs>345</Paragraphs>
  <Slides>24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PI_final_International</vt:lpstr>
      <vt:lpstr>   Andrew Ellis – Product Manager - Automation Phoenix Contact UK</vt:lpstr>
      <vt:lpstr>Agenda</vt:lpstr>
      <vt:lpstr>Introduction – Safety In Automation</vt:lpstr>
      <vt:lpstr>Introduction – Safety In Automation</vt:lpstr>
      <vt:lpstr>The Situation for Manufacturers</vt:lpstr>
      <vt:lpstr>The Situation for Customers</vt:lpstr>
      <vt:lpstr>The Situation for Customers</vt:lpstr>
      <vt:lpstr>IO Link</vt:lpstr>
      <vt:lpstr>IO Link -Standardisation</vt:lpstr>
      <vt:lpstr>IO Link - Benefits</vt:lpstr>
      <vt:lpstr>IO Link – Real World Benefits</vt:lpstr>
      <vt:lpstr>PowerPoint Presentation</vt:lpstr>
      <vt:lpstr>IO Link</vt:lpstr>
      <vt:lpstr>IO Link Safety</vt:lpstr>
      <vt:lpstr>IO Link Safety To Fieldbus Level</vt:lpstr>
      <vt:lpstr>IO Link</vt:lpstr>
      <vt:lpstr>IO Link Safety</vt:lpstr>
      <vt:lpstr>IO Link - Benefits</vt:lpstr>
      <vt:lpstr>IO Link Safety - Benefits</vt:lpstr>
      <vt:lpstr>IO Link Safety - Summary</vt:lpstr>
      <vt:lpstr>What Happens Next?</vt:lpstr>
      <vt:lpstr>What Happens Next?</vt:lpstr>
      <vt:lpstr>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 Müller</dc:creator>
  <cp:lastModifiedBy>Andrew Ellis</cp:lastModifiedBy>
  <cp:revision>14</cp:revision>
  <dcterms:created xsi:type="dcterms:W3CDTF">2021-03-16T11:28:01Z</dcterms:created>
  <dcterms:modified xsi:type="dcterms:W3CDTF">2023-09-19T13:36:19Z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0x010100BDAF4AFB500AA2458770194D1FEA7740</vt:lpwstr>
  </property>
  <property fmtid="{D5CDD505-2E9C-101B-9397-08002B2CF9AE}" pid="3" name="Order">
    <vt:r8>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